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6" r:id="rId3"/>
    <p:sldId id="277" r:id="rId4"/>
    <p:sldId id="264" r:id="rId5"/>
    <p:sldId id="259" r:id="rId6"/>
    <p:sldId id="279" r:id="rId7"/>
    <p:sldId id="263" r:id="rId8"/>
    <p:sldId id="280" r:id="rId9"/>
    <p:sldId id="274" r:id="rId10"/>
    <p:sldId id="260" r:id="rId11"/>
    <p:sldId id="267" r:id="rId12"/>
    <p:sldId id="278" r:id="rId13"/>
    <p:sldId id="273" r:id="rId14"/>
    <p:sldId id="275" r:id="rId15"/>
    <p:sldId id="262" r:id="rId16"/>
    <p:sldId id="269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13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EBF56-CE6B-4740-AD8A-E2EC102C22D6}" type="datetimeFigureOut">
              <a:rPr lang="de-DE" smtClean="0"/>
              <a:pPr/>
              <a:t>03.09.2023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39AF24-7C99-427B-A985-A1F5845F38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bs-alex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88832" cy="1470025"/>
          </a:xfrm>
        </p:spPr>
        <p:txBody>
          <a:bodyPr>
            <a:normAutofit/>
          </a:bodyPr>
          <a:lstStyle/>
          <a:p>
            <a:r>
              <a:rPr lang="de-DE" dirty="0"/>
              <a:t>Berufsorientierung 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 Oberschule Alexanderstraße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187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475656" y="1245743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Ingrid Lüers</a:t>
            </a:r>
          </a:p>
          <a:p>
            <a:pPr algn="r"/>
            <a:r>
              <a:rPr lang="de-DE" dirty="0"/>
              <a:t>Koordinatorin für Berufsorientierung</a:t>
            </a:r>
          </a:p>
          <a:p>
            <a:pPr algn="r"/>
            <a:r>
              <a:rPr lang="de-DE" dirty="0"/>
              <a:t>Ingrid.lueers@obs-alex.eu</a:t>
            </a:r>
          </a:p>
          <a:p>
            <a:pPr algn="r"/>
            <a:endParaRPr lang="de-DE" dirty="0"/>
          </a:p>
          <a:p>
            <a:pPr algn="r"/>
            <a:r>
              <a:rPr lang="de-DE" dirty="0"/>
              <a:t>Jutta Anton</a:t>
            </a:r>
          </a:p>
          <a:p>
            <a:pPr algn="r"/>
            <a:r>
              <a:rPr lang="de-DE" dirty="0"/>
              <a:t>Sozialpädagogin</a:t>
            </a:r>
          </a:p>
          <a:p>
            <a:pPr algn="r"/>
            <a:r>
              <a:rPr lang="de-DE" dirty="0" err="1"/>
              <a:t>Jutta.anton</a:t>
            </a:r>
            <a:r>
              <a:rPr lang="de-DE" dirty="0"/>
              <a:t>@ obs-alex.eu</a:t>
            </a:r>
          </a:p>
          <a:p>
            <a:pPr algn="r"/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de-DE" b="1" dirty="0"/>
              <a:t>BO (Berufsorientierung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zweistündig</a:t>
            </a:r>
          </a:p>
          <a:p>
            <a:pPr lvl="1"/>
            <a:r>
              <a:rPr lang="de-DE" dirty="0"/>
              <a:t>Beispielhafte Inhalte:</a:t>
            </a:r>
          </a:p>
          <a:p>
            <a:pPr lvl="2"/>
            <a:r>
              <a:rPr lang="de-DE" dirty="0"/>
              <a:t>Vorbereitung aufs Betriebspraktikum</a:t>
            </a:r>
          </a:p>
          <a:p>
            <a:pPr lvl="2"/>
            <a:r>
              <a:rPr lang="de-DE" dirty="0"/>
              <a:t>Gestalten einer Praktikumsmesse für die 8ten Klassen</a:t>
            </a:r>
          </a:p>
          <a:p>
            <a:pPr lvl="2"/>
            <a:r>
              <a:rPr lang="de-DE" dirty="0"/>
              <a:t>Bewerbungstraining</a:t>
            </a:r>
          </a:p>
          <a:p>
            <a:pPr lvl="2"/>
            <a:r>
              <a:rPr lang="de-DE" dirty="0"/>
              <a:t>Vorbereitung auf Messen (Job 4U,  </a:t>
            </a:r>
            <a:r>
              <a:rPr lang="de-DE" dirty="0" err="1"/>
              <a:t>Vocatium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Regionaler Ausbildungsmarkt</a:t>
            </a:r>
          </a:p>
          <a:p>
            <a:pPr lvl="2"/>
            <a:r>
              <a:rPr lang="de-DE" dirty="0"/>
              <a:t>Lebenslauf erstellen und ausdrucken</a:t>
            </a:r>
          </a:p>
          <a:p>
            <a:pPr lvl="2"/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5365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de-DE" b="1" dirty="0"/>
              <a:t>Spezielle BO-Maßnahmen</a:t>
            </a:r>
          </a:p>
          <a:p>
            <a:r>
              <a:rPr lang="de-DE" dirty="0"/>
              <a:t>Zweiwöchiges Betriebspraktikum im 2. Halbjahr</a:t>
            </a:r>
            <a:br>
              <a:rPr lang="de-DE" dirty="0"/>
            </a:br>
            <a:r>
              <a:rPr lang="de-DE" dirty="0"/>
              <a:t>(</a:t>
            </a:r>
            <a:r>
              <a:rPr lang="de-DE" b="1" dirty="0"/>
              <a:t>17. – 28.03.2025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Vorbereitung und Durchführung einer hausinternen Praktikumsmesse an 3 Tagen (31.03. – 02.04.2025)</a:t>
            </a:r>
          </a:p>
          <a:p>
            <a:pPr lvl="0"/>
            <a:r>
              <a:rPr lang="de-DE" dirty="0"/>
              <a:t>Messebesuch Job4you </a:t>
            </a:r>
          </a:p>
          <a:p>
            <a:pPr lvl="0"/>
            <a:r>
              <a:rPr lang="de-DE" dirty="0"/>
              <a:t>Infoveranstaltung zur </a:t>
            </a:r>
            <a:r>
              <a:rPr lang="de-DE" dirty="0" err="1"/>
              <a:t>Vocatium</a:t>
            </a:r>
            <a:endParaRPr lang="de-DE" dirty="0"/>
          </a:p>
          <a:p>
            <a:pPr lvl="0"/>
            <a:r>
              <a:rPr lang="de-DE" dirty="0"/>
              <a:t>Messebesuch </a:t>
            </a:r>
            <a:r>
              <a:rPr lang="de-DE" dirty="0" err="1"/>
              <a:t>Vocatium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179F2CCE-CE60-445E-9555-559978CA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9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CF4C561-A6A8-4259-92AD-8D64DC79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29583486-5D23-4418-890D-73E366BE152E}"/>
              </a:ext>
            </a:extLst>
          </p:cNvPr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b="1" dirty="0"/>
              <a:t>4 Stunden Profil </a:t>
            </a:r>
            <a:br>
              <a:rPr lang="de-DE" sz="3200" dirty="0"/>
            </a:br>
            <a:r>
              <a:rPr lang="de-DE" sz="2800" dirty="0"/>
              <a:t>Wahl eines Schwerpunktfaches </a:t>
            </a:r>
            <a:br>
              <a:rPr lang="de-DE" sz="2800" dirty="0"/>
            </a:br>
            <a:r>
              <a:rPr lang="de-DE" sz="2800" dirty="0"/>
              <a:t>für Klasse 9 und 10 (bleibend</a:t>
            </a:r>
            <a:r>
              <a:rPr lang="de-DE" sz="3200" dirty="0"/>
              <a:t>)</a:t>
            </a:r>
          </a:p>
          <a:p>
            <a:pPr lvl="1"/>
            <a:r>
              <a:rPr lang="de-DE" sz="2800" dirty="0">
                <a:solidFill>
                  <a:schemeClr val="tx1"/>
                </a:solidFill>
              </a:rPr>
              <a:t>Französisch</a:t>
            </a:r>
          </a:p>
          <a:p>
            <a:pPr lvl="1"/>
            <a:r>
              <a:rPr lang="de-DE" sz="2800" dirty="0">
                <a:solidFill>
                  <a:schemeClr val="tx1"/>
                </a:solidFill>
              </a:rPr>
              <a:t>Wirtschaft</a:t>
            </a:r>
          </a:p>
          <a:p>
            <a:pPr lvl="1"/>
            <a:r>
              <a:rPr lang="de-DE" sz="2800" dirty="0">
                <a:solidFill>
                  <a:schemeClr val="tx1"/>
                </a:solidFill>
              </a:rPr>
              <a:t>Gesundheit und Soziales</a:t>
            </a:r>
          </a:p>
          <a:p>
            <a:pPr lvl="1"/>
            <a:r>
              <a:rPr lang="de-DE" sz="2800" dirty="0">
                <a:solidFill>
                  <a:schemeClr val="tx1"/>
                </a:solidFill>
              </a:rPr>
              <a:t>Technik</a:t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800" dirty="0">
                <a:solidFill>
                  <a:schemeClr val="tx1"/>
                </a:solidFill>
              </a:rPr>
              <a:t>Zusätzlich wird zur Zeit ein Sonderprofil </a:t>
            </a:r>
            <a:r>
              <a:rPr lang="de-DE" sz="2800" dirty="0" err="1">
                <a:solidFill>
                  <a:schemeClr val="tx1"/>
                </a:solidFill>
              </a:rPr>
              <a:t>MuKuBi</a:t>
            </a:r>
            <a:r>
              <a:rPr lang="de-DE" sz="2800" dirty="0">
                <a:solidFill>
                  <a:schemeClr val="tx1"/>
                </a:solidFill>
              </a:rPr>
              <a:t> erarbeitet</a:t>
            </a:r>
          </a:p>
        </p:txBody>
      </p:sp>
    </p:spTree>
    <p:extLst>
      <p:ext uri="{BB962C8B-B14F-4D97-AF65-F5344CB8AC3E}">
        <p14:creationId xmlns:p14="http://schemas.microsoft.com/office/powerpoint/2010/main" val="8897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56B675-5DDD-41D4-B4BD-681770682A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b="1" dirty="0"/>
              <a:t>Beratung und Unterstützung</a:t>
            </a:r>
          </a:p>
          <a:p>
            <a:r>
              <a:rPr lang="de-DE" sz="3200" dirty="0"/>
              <a:t>Speziell Beratung für Schüler mit Förderbedarf durch die Agentur für Arbeit (Frau Voss) in der Schule</a:t>
            </a:r>
          </a:p>
          <a:p>
            <a:r>
              <a:rPr lang="de-DE" sz="3200" dirty="0"/>
              <a:t>gemeinsame Anmeldung  an der Berufsschule für abgehende Schüler</a:t>
            </a:r>
          </a:p>
          <a:p>
            <a:r>
              <a:rPr lang="de-DE" sz="3200" dirty="0"/>
              <a:t>Beratungstermine in der Schule bei Frau Walter von der Agentur für Arbeit </a:t>
            </a:r>
          </a:p>
          <a:p>
            <a:r>
              <a:rPr lang="de-DE" sz="3200" dirty="0"/>
              <a:t>Individuelle Beratungsangebote mit Frau Anton</a:t>
            </a:r>
          </a:p>
          <a:p>
            <a:pPr marL="0" indent="0">
              <a:buNone/>
            </a:pPr>
            <a:endParaRPr lang="de-DE" sz="3200" b="1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FD89214-05E9-47A1-A657-52AC05AC9D73}"/>
              </a:ext>
            </a:extLst>
          </p:cNvPr>
          <p:cNvSpPr txBox="1">
            <a:spLocks/>
          </p:cNvSpPr>
          <p:nvPr/>
        </p:nvSpPr>
        <p:spPr>
          <a:xfrm>
            <a:off x="1681336" y="152400"/>
            <a:ext cx="6995120" cy="990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Klasse 9</a:t>
            </a:r>
            <a:endParaRPr lang="de-DE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5B4969D-EFCD-44F5-9D3A-D86722588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noFill/>
        </p:spPr>
        <p:txBody>
          <a:bodyPr/>
          <a:lstStyle/>
          <a:p>
            <a:pPr algn="ctr"/>
            <a:r>
              <a:rPr lang="de-DE" dirty="0"/>
              <a:t>Klasse 10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4067944" y="1988840"/>
            <a:ext cx="1954560" cy="4317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BO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Gymnasiale Oberstufe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 err="1"/>
              <a:t>Prüfungsvor-bereitung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de-DE" sz="2600" dirty="0"/>
              <a:t>2 Stunden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732240" y="1988840"/>
            <a:ext cx="1954560" cy="43204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spezielle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BO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Maßnahmen</a:t>
            </a: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623806" y="1988840"/>
            <a:ext cx="1954560" cy="4317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4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Stunden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C624D3C-9835-4F94-8A57-E0DADE613143}"/>
              </a:ext>
            </a:extLst>
          </p:cNvPr>
          <p:cNvSpPr txBox="1">
            <a:spLocks/>
          </p:cNvSpPr>
          <p:nvPr/>
        </p:nvSpPr>
        <p:spPr>
          <a:xfrm>
            <a:off x="1619672" y="152400"/>
            <a:ext cx="7067128" cy="990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Klasse 10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152400"/>
            <a:ext cx="7067128" cy="9906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de-DE" dirty="0"/>
              <a:t>Klasse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/>
              <a:t>Modulunterricht </a:t>
            </a:r>
          </a:p>
          <a:p>
            <a:pPr>
              <a:buNone/>
            </a:pPr>
            <a:r>
              <a:rPr lang="de-DE" dirty="0"/>
              <a:t>2 Stunden 1. Halbjahr</a:t>
            </a:r>
          </a:p>
          <a:p>
            <a:r>
              <a:rPr lang="de-DE" dirty="0"/>
              <a:t>Für Schüler, die den erweiterten Abschluss erreichen können, gibt es Vorbereitungskurse für die gymnasiale Oberstufe – wenn das NGO Kollegen abstellen kann</a:t>
            </a:r>
          </a:p>
          <a:p>
            <a:r>
              <a:rPr lang="de-DE" dirty="0"/>
              <a:t>Alle anderen Schüler haben BO im 1. Halbjahr</a:t>
            </a:r>
          </a:p>
          <a:p>
            <a:pPr lvl="1">
              <a:buNone/>
            </a:pPr>
            <a:r>
              <a:rPr lang="de-DE" dirty="0"/>
              <a:t>Beispielhafte Inhalte</a:t>
            </a:r>
          </a:p>
          <a:p>
            <a:pPr lvl="2"/>
            <a:r>
              <a:rPr lang="de-DE" dirty="0"/>
              <a:t>Einstellungstest</a:t>
            </a:r>
          </a:p>
          <a:p>
            <a:pPr lvl="2"/>
            <a:r>
              <a:rPr lang="de-DE" dirty="0"/>
              <a:t>Vorbereitung auf das Betriebspraktikum</a:t>
            </a:r>
          </a:p>
          <a:p>
            <a:pPr lvl="0">
              <a:buNone/>
            </a:pPr>
            <a:r>
              <a:rPr lang="de-DE" dirty="0"/>
              <a:t>	und Prüfungsvorbereitung im 2. Halbjahr</a:t>
            </a:r>
          </a:p>
          <a:p>
            <a:pPr lvl="2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/>
              <a:t>Spezielle BO-Maßnahmen</a:t>
            </a:r>
          </a:p>
          <a:p>
            <a:pPr lvl="0">
              <a:buNone/>
            </a:pPr>
            <a:endParaRPr lang="de-DE" dirty="0"/>
          </a:p>
          <a:p>
            <a:pPr lvl="0"/>
            <a:r>
              <a:rPr lang="de-DE" dirty="0"/>
              <a:t>Zweiwöchiges Betriebspraktikum um die Herbstferien im Profilschwerpunkt</a:t>
            </a:r>
          </a:p>
          <a:p>
            <a:pPr lvl="0"/>
            <a:r>
              <a:rPr lang="de-DE" dirty="0"/>
              <a:t>Informationsveranstaltung der vier BBS in der Schule</a:t>
            </a:r>
          </a:p>
          <a:p>
            <a:pPr lvl="0"/>
            <a:r>
              <a:rPr lang="de-DE" dirty="0"/>
              <a:t>Beratungsangebot von Frau Walter in der Schule</a:t>
            </a:r>
          </a:p>
          <a:p>
            <a:pPr lvl="0"/>
            <a:r>
              <a:rPr lang="de-DE" dirty="0"/>
              <a:t>Gemeinsame Anmeldung an den Berufsschulen</a:t>
            </a:r>
          </a:p>
          <a:p>
            <a:pPr lvl="0"/>
            <a:r>
              <a:rPr lang="de-DE" dirty="0"/>
              <a:t>Individuelle Beratungstermine mit Frau Anton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FF8EA7B-25C4-4A41-98E9-1582890BEC2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7450895" cy="4965018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3FE3D36-D24C-4A65-A7C1-848CA162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484784"/>
            <a:ext cx="2808312" cy="157085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de-DE" sz="3000" dirty="0"/>
              <a:t>Etwa 500 Ausbildungs-berufe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410D989-5338-4420-8EFB-E470FE9A9CD2}"/>
              </a:ext>
            </a:extLst>
          </p:cNvPr>
          <p:cNvSpPr txBox="1">
            <a:spLocks/>
          </p:cNvSpPr>
          <p:nvPr/>
        </p:nvSpPr>
        <p:spPr>
          <a:xfrm>
            <a:off x="1115616" y="368660"/>
            <a:ext cx="7450894" cy="576064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Was kommt nach Klasse 9 oder 10?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38D3B79-5D72-4DCF-B976-AE6AB7E9C336}"/>
              </a:ext>
            </a:extLst>
          </p:cNvPr>
          <p:cNvSpPr txBox="1">
            <a:spLocks/>
          </p:cNvSpPr>
          <p:nvPr/>
        </p:nvSpPr>
        <p:spPr>
          <a:xfrm>
            <a:off x="6948264" y="2492896"/>
            <a:ext cx="1944216" cy="1570856"/>
          </a:xfrm>
          <a:prstGeom prst="rect">
            <a:avLst/>
          </a:prstGeom>
          <a:solidFill>
            <a:srgbClr val="FFFF00"/>
          </a:solidFill>
        </p:spPr>
        <p:txBody>
          <a:bodyPr vert="horz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/>
              <a:t>Wo kann ich Abitur machen?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F1BF9A9-7450-4B97-A513-D577C5F4770B}"/>
              </a:ext>
            </a:extLst>
          </p:cNvPr>
          <p:cNvSpPr txBox="1">
            <a:spLocks/>
          </p:cNvSpPr>
          <p:nvPr/>
        </p:nvSpPr>
        <p:spPr>
          <a:xfrm>
            <a:off x="251520" y="4063752"/>
            <a:ext cx="2808312" cy="2317576"/>
          </a:xfrm>
          <a:prstGeom prst="rect">
            <a:avLst/>
          </a:prstGeom>
          <a:solidFill>
            <a:srgbClr val="FFFF00"/>
          </a:solidFill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dirty="0"/>
              <a:t>Will ich weiter zu einer Berufsschule gehen? </a:t>
            </a:r>
          </a:p>
        </p:txBody>
      </p:sp>
    </p:spTree>
    <p:extLst>
      <p:ext uri="{BB962C8B-B14F-4D97-AF65-F5344CB8AC3E}">
        <p14:creationId xmlns:p14="http://schemas.microsoft.com/office/powerpoint/2010/main" val="28304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0DE27AF3-5E7C-4600-9D08-F76E0B8E6A59}"/>
              </a:ext>
            </a:extLst>
          </p:cNvPr>
          <p:cNvSpPr/>
          <p:nvPr/>
        </p:nvSpPr>
        <p:spPr>
          <a:xfrm>
            <a:off x="271418" y="4225365"/>
            <a:ext cx="2304256" cy="21602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2445D8C-9B83-4644-B5F6-4CD26F049ADE}"/>
              </a:ext>
            </a:extLst>
          </p:cNvPr>
          <p:cNvSpPr/>
          <p:nvPr/>
        </p:nvSpPr>
        <p:spPr>
          <a:xfrm>
            <a:off x="639121" y="1925841"/>
            <a:ext cx="2304256" cy="21602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3469DE7-074D-48B2-9315-7E861B5B4FBD}"/>
              </a:ext>
            </a:extLst>
          </p:cNvPr>
          <p:cNvSpPr/>
          <p:nvPr/>
        </p:nvSpPr>
        <p:spPr>
          <a:xfrm>
            <a:off x="5281430" y="3988377"/>
            <a:ext cx="2304256" cy="216024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9E19065-19BA-49BF-B21E-E8D60B8B1D8B}"/>
              </a:ext>
            </a:extLst>
          </p:cNvPr>
          <p:cNvSpPr/>
          <p:nvPr/>
        </p:nvSpPr>
        <p:spPr>
          <a:xfrm>
            <a:off x="6217534" y="2336720"/>
            <a:ext cx="2304256" cy="21602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14C6D61-B711-4137-88D1-3B68F1CB9B56}"/>
              </a:ext>
            </a:extLst>
          </p:cNvPr>
          <p:cNvSpPr/>
          <p:nvPr/>
        </p:nvSpPr>
        <p:spPr>
          <a:xfrm>
            <a:off x="2694812" y="1556792"/>
            <a:ext cx="2304256" cy="21602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C86C73F-B446-450B-B1F7-31EBFD171195}"/>
              </a:ext>
            </a:extLst>
          </p:cNvPr>
          <p:cNvSpPr/>
          <p:nvPr/>
        </p:nvSpPr>
        <p:spPr>
          <a:xfrm>
            <a:off x="6659813" y="355010"/>
            <a:ext cx="1872208" cy="814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18C2EC3-6B44-48D3-B371-4EBFA0341703}"/>
              </a:ext>
            </a:extLst>
          </p:cNvPr>
          <p:cNvSpPr txBox="1"/>
          <p:nvPr/>
        </p:nvSpPr>
        <p:spPr>
          <a:xfrm>
            <a:off x="6659813" y="204168"/>
            <a:ext cx="1872208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5400" dirty="0"/>
              <a:t>Eltern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D53ED64-58C0-427C-BEF3-B1EC600A6FD1}"/>
              </a:ext>
            </a:extLst>
          </p:cNvPr>
          <p:cNvSpPr txBox="1"/>
          <p:nvPr/>
        </p:nvSpPr>
        <p:spPr>
          <a:xfrm>
            <a:off x="822604" y="234507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Fach</a:t>
            </a:r>
          </a:p>
          <a:p>
            <a:pPr algn="ctr"/>
            <a:r>
              <a:rPr lang="de-DE" sz="2800" dirty="0"/>
              <a:t>Wirtschaft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9C00E4-19E6-4BF2-851D-286E02EEC8A9}"/>
              </a:ext>
            </a:extLst>
          </p:cNvPr>
          <p:cNvSpPr txBox="1"/>
          <p:nvPr/>
        </p:nvSpPr>
        <p:spPr>
          <a:xfrm>
            <a:off x="6227765" y="2714299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Berufs-</a:t>
            </a:r>
          </a:p>
          <a:p>
            <a:pPr algn="ctr"/>
            <a:r>
              <a:rPr lang="de-DE" sz="2800" dirty="0"/>
              <a:t>Orientierung</a:t>
            </a:r>
          </a:p>
          <a:p>
            <a:pPr algn="ctr"/>
            <a:r>
              <a:rPr lang="de-DE" sz="2800" dirty="0"/>
              <a:t>BO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EFE95B0-40FA-444D-BF1D-F27FE58C3A6B}"/>
              </a:ext>
            </a:extLst>
          </p:cNvPr>
          <p:cNvSpPr txBox="1"/>
          <p:nvPr/>
        </p:nvSpPr>
        <p:spPr>
          <a:xfrm>
            <a:off x="2953608" y="1717281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BO-</a:t>
            </a:r>
          </a:p>
          <a:p>
            <a:pPr algn="ctr"/>
            <a:r>
              <a:rPr lang="de-DE" sz="2800" dirty="0"/>
              <a:t>Projekt-woche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707666-ED6E-4D06-88F1-1570902D0F31}"/>
              </a:ext>
            </a:extLst>
          </p:cNvPr>
          <p:cNvSpPr txBox="1"/>
          <p:nvPr/>
        </p:nvSpPr>
        <p:spPr>
          <a:xfrm>
            <a:off x="5532973" y="4806887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Praktika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0C833C-8179-4FFD-BCF1-97F17AD56179}"/>
              </a:ext>
            </a:extLst>
          </p:cNvPr>
          <p:cNvSpPr txBox="1"/>
          <p:nvPr/>
        </p:nvSpPr>
        <p:spPr>
          <a:xfrm>
            <a:off x="487442" y="5022467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Profile</a:t>
            </a:r>
          </a:p>
          <a:p>
            <a:pPr algn="ctr"/>
            <a:endParaRPr lang="de-DE" sz="2800" dirty="0"/>
          </a:p>
          <a:p>
            <a:pPr algn="ctr"/>
            <a:endParaRPr lang="de-DE" sz="2800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582C1C9-2A31-4E90-8FD6-06B4D69CC387}"/>
              </a:ext>
            </a:extLst>
          </p:cNvPr>
          <p:cNvSpPr/>
          <p:nvPr/>
        </p:nvSpPr>
        <p:spPr>
          <a:xfrm>
            <a:off x="3535344" y="4471417"/>
            <a:ext cx="2304256" cy="21602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52A4EBF-3657-4909-8E3A-55F6A4EA8193}"/>
              </a:ext>
            </a:extLst>
          </p:cNvPr>
          <p:cNvSpPr txBox="1"/>
          <p:nvPr/>
        </p:nvSpPr>
        <p:spPr>
          <a:xfrm>
            <a:off x="3751368" y="5119173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Messe-</a:t>
            </a:r>
          </a:p>
          <a:p>
            <a:pPr algn="ctr"/>
            <a:r>
              <a:rPr lang="de-DE" sz="2800" dirty="0"/>
              <a:t>besuche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2A2A9ED-0A19-41E5-86A8-FC620901A5A4}"/>
              </a:ext>
            </a:extLst>
          </p:cNvPr>
          <p:cNvSpPr txBox="1">
            <a:spLocks/>
          </p:cNvSpPr>
          <p:nvPr/>
        </p:nvSpPr>
        <p:spPr>
          <a:xfrm>
            <a:off x="579184" y="215573"/>
            <a:ext cx="3744416" cy="10618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b="1" dirty="0">
                <a:latin typeface="+mn-lt"/>
              </a:rPr>
              <a:t>Unterstützung durch die Schule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3A44-6841-425C-A2FB-2349B5AFF5FD}"/>
              </a:ext>
            </a:extLst>
          </p:cNvPr>
          <p:cNvSpPr/>
          <p:nvPr/>
        </p:nvSpPr>
        <p:spPr>
          <a:xfrm>
            <a:off x="4129302" y="2545183"/>
            <a:ext cx="2304256" cy="216024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73E7A7-6B62-4298-AFA4-57A997F6738C}"/>
              </a:ext>
            </a:extLst>
          </p:cNvPr>
          <p:cNvSpPr txBox="1"/>
          <p:nvPr/>
        </p:nvSpPr>
        <p:spPr>
          <a:xfrm>
            <a:off x="4207251" y="3096045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Beratungs-angebote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BC4B66B-F8E1-453C-A6D2-8A701799CF2D}"/>
              </a:ext>
            </a:extLst>
          </p:cNvPr>
          <p:cNvSpPr/>
          <p:nvPr/>
        </p:nvSpPr>
        <p:spPr>
          <a:xfrm>
            <a:off x="2207971" y="3418236"/>
            <a:ext cx="2304256" cy="21602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5067CDE-6D1F-4A56-B5EC-7089BD812ABA}"/>
              </a:ext>
            </a:extLst>
          </p:cNvPr>
          <p:cNvSpPr txBox="1"/>
          <p:nvPr/>
        </p:nvSpPr>
        <p:spPr>
          <a:xfrm>
            <a:off x="2465596" y="395915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Lernorte-</a:t>
            </a:r>
          </a:p>
          <a:p>
            <a:pPr algn="ctr"/>
            <a:r>
              <a:rPr lang="de-DE" sz="2800" dirty="0"/>
              <a:t>tage LOT</a:t>
            </a:r>
          </a:p>
        </p:txBody>
      </p:sp>
    </p:spTree>
    <p:extLst>
      <p:ext uri="{BB962C8B-B14F-4D97-AF65-F5344CB8AC3E}">
        <p14:creationId xmlns:p14="http://schemas.microsoft.com/office/powerpoint/2010/main" val="14893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</p:spPr>
        <p:txBody>
          <a:bodyPr/>
          <a:lstStyle/>
          <a:p>
            <a:pPr algn="ctr"/>
            <a:r>
              <a:rPr lang="de-DE" dirty="0"/>
              <a:t>Klasse 8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211960" y="1988840"/>
            <a:ext cx="1954560" cy="4317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Teilnahme an den Lernorte-Tagen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600" dirty="0"/>
              <a:t>LOT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600" dirty="0"/>
              <a:t>epochal</a:t>
            </a:r>
            <a:br>
              <a:rPr lang="de-DE" sz="2600" dirty="0"/>
            </a:br>
            <a:r>
              <a:rPr lang="de-DE" sz="2600" dirty="0"/>
              <a:t>m</a:t>
            </a:r>
            <a:r>
              <a:rPr kumimoji="0" lang="de-DE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ontags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600" dirty="0"/>
              <a:t>6 Stunden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Halbjahr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732240" y="1988840"/>
            <a:ext cx="1954560" cy="43204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spezielle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BO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Maßnahmen</a:t>
            </a: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618324" y="1988840"/>
            <a:ext cx="1954560" cy="4317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600" dirty="0" err="1"/>
              <a:t>Berufsorien</a:t>
            </a:r>
            <a:r>
              <a:rPr lang="de-DE" sz="2600" dirty="0"/>
              <a:t>-</a:t>
            </a:r>
            <a:r>
              <a:rPr lang="de-DE" sz="2600" dirty="0" err="1"/>
              <a:t>tierungs</a:t>
            </a:r>
            <a:r>
              <a:rPr lang="de-DE" sz="2600" dirty="0"/>
              <a:t>-unterricht </a:t>
            </a:r>
          </a:p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600" dirty="0"/>
              <a:t>(BO) </a:t>
            </a:r>
          </a:p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600" dirty="0"/>
              <a:t>epochal</a:t>
            </a:r>
          </a:p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600" dirty="0"/>
              <a:t>2 Stunden</a:t>
            </a:r>
          </a:p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600" dirty="0"/>
              <a:t>1. Halbjahr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2C515FC4-6E60-432E-8659-EBBE336B3ACC}"/>
              </a:ext>
            </a:extLst>
          </p:cNvPr>
          <p:cNvSpPr txBox="1">
            <a:spLocks/>
          </p:cNvSpPr>
          <p:nvPr/>
        </p:nvSpPr>
        <p:spPr>
          <a:xfrm>
            <a:off x="1619672" y="152400"/>
            <a:ext cx="7067128" cy="99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Klasse 8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152400"/>
            <a:ext cx="7067128" cy="9906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/>
          </a:bodyPr>
          <a:lstStyle/>
          <a:p>
            <a:pPr lvl="0"/>
            <a:r>
              <a:rPr lang="de-DE" b="1" dirty="0"/>
              <a:t>BO (Berufsorientierung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Epochal zwei Stunden - unbenotet</a:t>
            </a:r>
          </a:p>
          <a:p>
            <a:pPr lvl="1"/>
            <a:r>
              <a:rPr lang="de-DE" dirty="0"/>
              <a:t>Beispielhafte Inhalte: </a:t>
            </a:r>
          </a:p>
          <a:p>
            <a:pPr lvl="2"/>
            <a:r>
              <a:rPr lang="de-DE" dirty="0"/>
              <a:t>Messebesuch vor- und nachbereiten</a:t>
            </a:r>
          </a:p>
          <a:p>
            <a:pPr lvl="2"/>
            <a:r>
              <a:rPr lang="de-DE" dirty="0"/>
              <a:t>Besuch des BIZ vor- und nachbereiten</a:t>
            </a:r>
          </a:p>
          <a:p>
            <a:pPr lvl="2"/>
            <a:r>
              <a:rPr lang="de-DE" dirty="0"/>
              <a:t>Führen eines Berufswahl-Ordners (bis Klasse 10)</a:t>
            </a:r>
          </a:p>
          <a:p>
            <a:pPr lvl="2"/>
            <a:r>
              <a:rPr lang="de-DE" dirty="0"/>
              <a:t>Interessen, Fähigkeiten</a:t>
            </a:r>
          </a:p>
          <a:p>
            <a:pPr lvl="2"/>
            <a:r>
              <a:rPr lang="de-DE" dirty="0"/>
              <a:t>Grundform Bewerbung</a:t>
            </a:r>
          </a:p>
          <a:p>
            <a:pPr lvl="2"/>
            <a:r>
              <a:rPr lang="de-DE" dirty="0"/>
              <a:t>Berufsportraits</a:t>
            </a:r>
          </a:p>
          <a:p>
            <a:pPr lvl="2"/>
            <a:r>
              <a:rPr lang="de-DE" dirty="0"/>
              <a:t>Orientierung aufs Praktikum in Klasse 9</a:t>
            </a:r>
            <a:br>
              <a:rPr lang="de-DE" dirty="0"/>
            </a:br>
            <a:r>
              <a:rPr lang="de-DE" b="1" dirty="0"/>
              <a:t>17. – 28.03.2025</a:t>
            </a:r>
          </a:p>
          <a:p>
            <a:pPr lvl="2"/>
            <a:endParaRPr lang="de-DE" dirty="0"/>
          </a:p>
          <a:p>
            <a:pPr lvl="2">
              <a:buNone/>
            </a:pPr>
            <a:endParaRPr lang="de-DE" dirty="0"/>
          </a:p>
          <a:p>
            <a:pPr lvl="2"/>
            <a:endParaRPr lang="de-DE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DC6C2-C447-491A-8852-F8CFD2AFE52B}"/>
              </a:ext>
            </a:extLst>
          </p:cNvPr>
          <p:cNvSpPr txBox="1">
            <a:spLocks/>
          </p:cNvSpPr>
          <p:nvPr/>
        </p:nvSpPr>
        <p:spPr>
          <a:xfrm>
            <a:off x="1619672" y="152400"/>
            <a:ext cx="7067128" cy="99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Klasse 8</a:t>
            </a:r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94966-F2D1-4BB4-BC91-2CAC227EE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D0CA9F7-7A65-4855-9BFC-06DC001A3EC6}"/>
              </a:ext>
            </a:extLst>
          </p:cNvPr>
          <p:cNvSpPr/>
          <p:nvPr/>
        </p:nvSpPr>
        <p:spPr>
          <a:xfrm>
            <a:off x="467544" y="1484784"/>
            <a:ext cx="81667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b="1" dirty="0"/>
              <a:t>Teilnahme an den Lernorte-Tagen LOT</a:t>
            </a:r>
          </a:p>
          <a:p>
            <a:pPr lvl="0"/>
            <a:r>
              <a:rPr lang="de-DE" b="1" dirty="0"/>
              <a:t>Die Schülerinnen und Schüler wählen aus 19 Angeboten der Berufsschulen</a:t>
            </a:r>
          </a:p>
          <a:p>
            <a:pPr lvl="0"/>
            <a:r>
              <a:rPr lang="de-DE" b="1" dirty="0"/>
              <a:t>3 Angebote aus und besuchen für ½ Jahr die Berufsbildenden Schulen</a:t>
            </a:r>
            <a:endParaRPr lang="de-DE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F1CB5448-A60C-4D91-9509-3879BBE57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742" r="4016" b="2453"/>
          <a:stretch>
            <a:fillRect/>
          </a:stretch>
        </p:blipFill>
        <p:spPr bwMode="auto">
          <a:xfrm>
            <a:off x="611560" y="2708920"/>
            <a:ext cx="24482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140ABB1-C9B9-43AB-A4D6-857891A7E8F3}"/>
              </a:ext>
            </a:extLst>
          </p:cNvPr>
          <p:cNvSpPr txBox="1"/>
          <p:nvPr/>
        </p:nvSpPr>
        <p:spPr>
          <a:xfrm>
            <a:off x="467544" y="4149080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BBS </a:t>
            </a:r>
            <a:r>
              <a:rPr lang="de-DE" dirty="0" err="1">
                <a:latin typeface="Arial Black" pitchFamily="34" charset="0"/>
              </a:rPr>
              <a:t>Wechloy</a:t>
            </a:r>
            <a:endParaRPr lang="de-DE" dirty="0">
              <a:latin typeface="Arial Black" pitchFamily="34" charset="0"/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Verkaufswelt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Lernlager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Finanzwelt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Sport- und Fitnesswelt</a:t>
            </a:r>
          </a:p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Wohnwelt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Berufe in der Wirtschaft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6DE0A7B-5239-45CE-B1DE-16B288539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3755" b="21147"/>
          <a:stretch>
            <a:fillRect/>
          </a:stretch>
        </p:blipFill>
        <p:spPr bwMode="auto">
          <a:xfrm>
            <a:off x="3635896" y="2689169"/>
            <a:ext cx="26209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3700FEA8-65D1-4359-AB33-1FAA18418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4731" r="12481"/>
          <a:stretch>
            <a:fillRect/>
          </a:stretch>
        </p:blipFill>
        <p:spPr bwMode="auto">
          <a:xfrm>
            <a:off x="6444208" y="2689169"/>
            <a:ext cx="25202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A3E5E30-3422-4B60-AFB6-90110895A838}"/>
              </a:ext>
            </a:extLst>
          </p:cNvPr>
          <p:cNvSpPr txBox="1"/>
          <p:nvPr/>
        </p:nvSpPr>
        <p:spPr>
          <a:xfrm>
            <a:off x="3635895" y="4129329"/>
            <a:ext cx="2620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BZTG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Holzwerkstatt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Metallwerkstatt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Fahrzeugwerkstatt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Bauwerkstatt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Farbwerkstatt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Gestaltungsraum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8CE02B7-5639-487E-BD07-79E14B6A62C4}"/>
              </a:ext>
            </a:extLst>
          </p:cNvPr>
          <p:cNvSpPr txBox="1"/>
          <p:nvPr/>
        </p:nvSpPr>
        <p:spPr>
          <a:xfrm>
            <a:off x="6444208" y="4129329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BBS 3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Küche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Backstube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Soziales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Frisörsalon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Pflanzen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Stoff und Textil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Pflegewelt</a:t>
            </a:r>
          </a:p>
        </p:txBody>
      </p:sp>
    </p:spTree>
    <p:extLst>
      <p:ext uri="{BB962C8B-B14F-4D97-AF65-F5344CB8AC3E}">
        <p14:creationId xmlns:p14="http://schemas.microsoft.com/office/powerpoint/2010/main" val="311644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/>
              <a:t>Spezielle BO-Maßnahmen</a:t>
            </a:r>
          </a:p>
          <a:p>
            <a:r>
              <a:rPr lang="de-DE" dirty="0"/>
              <a:t>Projektwoche BO in der ersten Schulwoche nach den Sommerferien </a:t>
            </a:r>
          </a:p>
          <a:p>
            <a:r>
              <a:rPr lang="de-DE" dirty="0"/>
              <a:t>Besuch der Messe „Tag der Ausbildung“ (14.09.2023)</a:t>
            </a:r>
          </a:p>
          <a:p>
            <a:r>
              <a:rPr lang="de-DE" dirty="0"/>
              <a:t>BIZ-Besuch im Februar</a:t>
            </a:r>
          </a:p>
          <a:p>
            <a:r>
              <a:rPr lang="de-DE" dirty="0"/>
              <a:t>Infoveranstaltung zu den Profilen (Ende des 2. SHJ)</a:t>
            </a:r>
          </a:p>
          <a:p>
            <a:r>
              <a:rPr lang="de-DE" dirty="0"/>
              <a:t>Individuelle Beratungstermine mit Frau Anton</a:t>
            </a:r>
          </a:p>
          <a:p>
            <a:r>
              <a:rPr lang="de-DE" dirty="0"/>
              <a:t>Freiwillige Teilnahme am Zukunftstag (25.04.2024)</a:t>
            </a:r>
          </a:p>
          <a:p>
            <a:r>
              <a:rPr lang="de-DE" dirty="0"/>
              <a:t>Praktische Berufsweltorientierung</a:t>
            </a:r>
          </a:p>
          <a:p>
            <a:r>
              <a:rPr lang="de-DE" dirty="0"/>
              <a:t>Praktikum (zwei Wochen) für </a:t>
            </a:r>
            <a:r>
              <a:rPr lang="de-DE" dirty="0" err="1"/>
              <a:t>SuS</a:t>
            </a:r>
            <a:r>
              <a:rPr lang="de-DE" dirty="0"/>
              <a:t> mit sonderpädagogischem Unterstützungsbedarf Lernen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714E1A90-0287-49D1-ADF6-82F625019B73}"/>
              </a:ext>
            </a:extLst>
          </p:cNvPr>
          <p:cNvSpPr txBox="1">
            <a:spLocks/>
          </p:cNvSpPr>
          <p:nvPr/>
        </p:nvSpPr>
        <p:spPr>
          <a:xfrm>
            <a:off x="1691680" y="152400"/>
            <a:ext cx="6995120" cy="99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Klasse 8</a:t>
            </a:r>
            <a:endParaRPr lang="de-D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00568EF-F686-4747-B32C-DF6CAFE37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44AFAAA-F697-48BD-B9DE-750BA680D69F}"/>
              </a:ext>
            </a:extLst>
          </p:cNvPr>
          <p:cNvSpPr/>
          <p:nvPr/>
        </p:nvSpPr>
        <p:spPr>
          <a:xfrm>
            <a:off x="899592" y="1859340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de-DE" b="1" dirty="0"/>
              <a:t>Weitere Informationen finden Sie auch auf unserer Homepage</a:t>
            </a:r>
          </a:p>
          <a:p>
            <a:pPr lvl="0">
              <a:buNone/>
            </a:pPr>
            <a:r>
              <a:rPr lang="de-DE" b="1" dirty="0"/>
              <a:t>Dort können die fürs Praktikum notwendigen Unterlagen  vorab heruntergeladen werden.</a:t>
            </a:r>
          </a:p>
          <a:p>
            <a:pPr lvl="0">
              <a:buNone/>
            </a:pPr>
            <a:endParaRPr lang="de-DE" b="1" dirty="0"/>
          </a:p>
          <a:p>
            <a:pPr lvl="0">
              <a:buNone/>
            </a:pPr>
            <a:r>
              <a:rPr lang="de-DE" dirty="0">
                <a:hlinkClick r:id="rId3"/>
              </a:rPr>
              <a:t>https://obs-alex.de/</a:t>
            </a: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6934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691680" y="152400"/>
            <a:ext cx="6995120" cy="9906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de-DE" dirty="0"/>
              <a:t>Klasse 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008112" cy="101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4283968" y="1988840"/>
            <a:ext cx="1954560" cy="4317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Berufsorien-tie</a:t>
            </a:r>
            <a:r>
              <a:rPr lang="de-DE" sz="2600" dirty="0"/>
              <a:t>r</a:t>
            </a:r>
            <a:r>
              <a:rPr kumimoji="0" lang="de-DE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ungs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de-DE" sz="2600" dirty="0" err="1"/>
              <a:t>unterricht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(BO)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Stunden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732240" y="1988840"/>
            <a:ext cx="1954560" cy="43204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de-DE" sz="26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spezielle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BO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Maßnahmen</a:t>
            </a: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691680" y="1988840"/>
            <a:ext cx="1954560" cy="4317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600" dirty="0"/>
              <a:t>4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Stunden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583</Words>
  <Application>Microsoft Office PowerPoint</Application>
  <PresentationFormat>Bildschirmpräsentation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 Black</vt:lpstr>
      <vt:lpstr>Bookman Old Style</vt:lpstr>
      <vt:lpstr>Gill Sans MT</vt:lpstr>
      <vt:lpstr>Wingdings</vt:lpstr>
      <vt:lpstr>Wingdings 2</vt:lpstr>
      <vt:lpstr>Wingdings 3</vt:lpstr>
      <vt:lpstr>Okeanos</vt:lpstr>
      <vt:lpstr>Berufsorientierung  </vt:lpstr>
      <vt:lpstr>Etwa 500 Ausbildungs-berufe</vt:lpstr>
      <vt:lpstr>PowerPoint-Präsentation</vt:lpstr>
      <vt:lpstr>Klasse 8</vt:lpstr>
      <vt:lpstr>Klasse 8</vt:lpstr>
      <vt:lpstr>PowerPoint-Präsentation</vt:lpstr>
      <vt:lpstr>Klasse 8</vt:lpstr>
      <vt:lpstr>PowerPoint-Präsentation</vt:lpstr>
      <vt:lpstr>Klasse 9</vt:lpstr>
      <vt:lpstr>Klasse 9</vt:lpstr>
      <vt:lpstr>Klasse 9</vt:lpstr>
      <vt:lpstr>Klasse 9</vt:lpstr>
      <vt:lpstr>PowerPoint-Präsentation</vt:lpstr>
      <vt:lpstr>Klasse 10</vt:lpstr>
      <vt:lpstr>Klasse 10</vt:lpstr>
      <vt:lpstr>Klasse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Berufsorientierung</dc:title>
  <dc:creator>Ingrid Lüers</dc:creator>
  <cp:lastModifiedBy>Ingrid Lüers</cp:lastModifiedBy>
  <cp:revision>97</cp:revision>
  <dcterms:created xsi:type="dcterms:W3CDTF">2017-08-26T17:19:43Z</dcterms:created>
  <dcterms:modified xsi:type="dcterms:W3CDTF">2023-09-03T10:52:29Z</dcterms:modified>
</cp:coreProperties>
</file>