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C935F-884D-4132-BF29-E02913E30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A86641-F513-4857-BE12-0C9958F40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50DC1-8E1A-4720-A604-70DAB8A8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6AE7A-2CA0-4487-9374-DAC4F39A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1F6817-43CF-4F0A-8945-5A8E796C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50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7E0D4-C06F-428B-A319-0970522B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B40F7C-9900-4EDC-B579-7BCE9B278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269F19-82A3-4E65-8301-4BC83D14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A7C9B2-BAD4-4BA5-BC9C-B1C95F0C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DA26E6-6B29-4B05-A0B8-10824A71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92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DE1FD90-45EC-4860-A76D-58E4E93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FB373D-3FCA-4C92-B902-F9AF7959B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498EF5-86A1-48BD-B882-2098CAF2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CD0C8-8388-44B4-82B0-71A06BA5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E32432-EC3E-4245-9E01-C6B3D7AD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2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79286-2614-4DA7-8DD1-FDE3C670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7DF4BE-0014-4E3B-9D34-48A3B0712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31984-1CA2-4CF6-A1B7-BCEE0A55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AEF190-1A6A-492E-AAD9-C67D56C1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1680D-B77F-4EDF-BB50-70CC11B8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7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8D4F5-62EA-4FBC-A199-5157DAD8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ED84CD-A89B-4E25-9B6E-BC06A23B3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32916-C1E7-444F-A3BD-B9125A6D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E8DF33-D848-4E0F-9F10-B271964F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971D02-1680-40E9-9823-932C8978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37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870FB-7A6C-43A4-AC94-BC39070C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9877BD-7E6A-4FD4-8084-B2CC6B9F0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BEB319-145E-419F-B66C-1839FB8A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53F538-E53F-4F3E-9FEE-B14458D0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E81E35-4CA7-4351-B914-673C0C71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624F11-7E24-4965-9F02-776D1E32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887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04A16-FE4B-4BA5-96F4-B63AA0AE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36A449-7BB0-4279-B577-7F5E1A10F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F41B88-3D92-4CDF-9D51-47B135499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5B1ED5-0CDE-4A02-8767-59620D313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000403-5F94-4309-8DDB-C7C307141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B4B3FB-1000-43E4-AF40-D596FB74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64A86C-6846-4DED-A082-9B3A2215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EC1AC3-F016-475E-9854-4F56CBCB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156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45395-5B6F-4EC2-A8B1-1BF71417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B42698-A20A-4830-9EF2-FCFF470E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9135AE-E0D7-4B33-8891-1CC6CCB1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94134E-B780-4994-8EDE-BE2E5C89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62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CFB8F7-3C07-4330-9421-C07A59C7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D99F0A-00F1-4FB9-8718-E01599DF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724E23-24EE-4503-91AA-646FF263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9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2BD17-0CD7-4283-BE1E-D2373C8A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E74EAF-A50D-4146-8071-3FDE5B35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F56703-C63C-4F97-9CCE-03F75202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292F08-9E4F-47BE-B730-6512D562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972604-01B2-42E0-BD35-859C9651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2A085E-96D0-4999-977F-D9ACB9F9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548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C160F-9890-4ACD-AF3F-0A507723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9C4876-2A3E-4067-81F1-43CA585AB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2BD51F-3F12-4A2C-9C2E-8925D3A02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2C037C-BE78-4702-B2DA-0D9D8CF8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500507-D666-4366-ADD0-2EAFFF63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B2AFB9-FEB7-4AC0-8055-6FBE0CAB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2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C26527-FB08-4435-B73E-CD6E1901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F77326-8A48-4AD6-8F4A-754E160CF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517D3C-5162-490B-812C-6D966B160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B6BF-39F8-47F1-BBE8-91F0CDBB67AE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1E17F6-8A77-4087-80EC-608337F78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E83F9D-B56B-42A1-89AC-B076632FF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7D68-31A0-4984-873F-B5CF76782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AE076-3A48-4B86-8FA1-67B7495E47D8}"/>
              </a:ext>
            </a:extLst>
          </p:cNvPr>
          <p:cNvSpPr txBox="1">
            <a:spLocks/>
          </p:cNvSpPr>
          <p:nvPr/>
        </p:nvSpPr>
        <p:spPr>
          <a:xfrm>
            <a:off x="1043608" y="548680"/>
            <a:ext cx="7406640" cy="9116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Profil Wirtschaft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6A9549-B85E-41A8-A153-A121B0DAF5F3}"/>
              </a:ext>
            </a:extLst>
          </p:cNvPr>
          <p:cNvSpPr txBox="1">
            <a:spLocks/>
          </p:cNvSpPr>
          <p:nvPr/>
        </p:nvSpPr>
        <p:spPr>
          <a:xfrm>
            <a:off x="1331640" y="3645024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wöchentlich 4 Stunden</a:t>
            </a:r>
          </a:p>
          <a:p>
            <a:endParaRPr lang="de-DE"/>
          </a:p>
          <a:p>
            <a:r>
              <a:rPr lang="de-DE"/>
              <a:t>Vertiefung der Inhalte aus dem Wirtschaftsunterricht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berufenet.arbeitsagentur.de/berufenet/thumbs/dkz_7950_06.jpg">
            <a:extLst>
              <a:ext uri="{FF2B5EF4-FFF2-40B4-BE49-F238E27FC236}">
                <a16:creationId xmlns:a16="http://schemas.microsoft.com/office/drawing/2014/main" id="{BE1EFFBF-5694-4A73-A49B-DC9A3FCE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1428750" cy="1066801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2434058-4031-40CB-95E1-E38FEB426943}"/>
              </a:ext>
            </a:extLst>
          </p:cNvPr>
          <p:cNvSpPr txBox="1"/>
          <p:nvPr/>
        </p:nvSpPr>
        <p:spPr>
          <a:xfrm>
            <a:off x="3131840" y="191857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Rechtsanwalts-</a:t>
            </a:r>
          </a:p>
          <a:p>
            <a:r>
              <a:rPr lang="de-DE" dirty="0"/>
              <a:t>fachangestellte</a:t>
            </a:r>
          </a:p>
        </p:txBody>
      </p:sp>
      <p:pic>
        <p:nvPicPr>
          <p:cNvPr id="4" name="Picture 20" descr="https://berufenet.arbeitsagentur.de/berufenet/thumbs/dkz_7901_01.jpg">
            <a:extLst>
              <a:ext uri="{FF2B5EF4-FFF2-40B4-BE49-F238E27FC236}">
                <a16:creationId xmlns:a16="http://schemas.microsoft.com/office/drawing/2014/main" id="{4CA6619F-44B5-4436-870E-4556B225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1390650" cy="1047751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90D78C9-8E68-4BD8-B49C-AB3B837F60ED}"/>
              </a:ext>
            </a:extLst>
          </p:cNvPr>
          <p:cNvSpPr txBox="1"/>
          <p:nvPr/>
        </p:nvSpPr>
        <p:spPr>
          <a:xfrm>
            <a:off x="6732240" y="19168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Verwaltungs-</a:t>
            </a:r>
          </a:p>
          <a:p>
            <a:r>
              <a:rPr lang="de-DE" dirty="0"/>
              <a:t>fachangestellte</a:t>
            </a:r>
          </a:p>
        </p:txBody>
      </p:sp>
      <p:pic>
        <p:nvPicPr>
          <p:cNvPr id="6" name="Picture 2" descr="https://berufenet.arbeitsagentur.de/berufenet/thumbs/dkz_7905_01.jpg">
            <a:extLst>
              <a:ext uri="{FF2B5EF4-FFF2-40B4-BE49-F238E27FC236}">
                <a16:creationId xmlns:a16="http://schemas.microsoft.com/office/drawing/2014/main" id="{7C902E82-B80C-4EC4-94F0-8C361DE4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429000"/>
            <a:ext cx="1428750" cy="1066801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454EF0F-E1B0-48DB-A418-D20C42D5813D}"/>
              </a:ext>
            </a:extLst>
          </p:cNvPr>
          <p:cNvSpPr txBox="1"/>
          <p:nvPr/>
        </p:nvSpPr>
        <p:spPr>
          <a:xfrm>
            <a:off x="313184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Justiz-</a:t>
            </a:r>
          </a:p>
          <a:p>
            <a:r>
              <a:rPr lang="de-DE" dirty="0"/>
              <a:t>fachangestellte</a:t>
            </a:r>
          </a:p>
        </p:txBody>
      </p:sp>
      <p:pic>
        <p:nvPicPr>
          <p:cNvPr id="8" name="Picture 4" descr="https://berufenet.arbeitsagentur.de/berufenet/thumbs/dkz_7572_23.jpg">
            <a:extLst>
              <a:ext uri="{FF2B5EF4-FFF2-40B4-BE49-F238E27FC236}">
                <a16:creationId xmlns:a16="http://schemas.microsoft.com/office/drawing/2014/main" id="{0DF649DF-7844-4FBC-8179-A8C5E4F84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429000"/>
            <a:ext cx="1428750" cy="1066801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380335-5B31-4648-8172-E7A7922F11C7}"/>
              </a:ext>
            </a:extLst>
          </p:cNvPr>
          <p:cNvSpPr txBox="1"/>
          <p:nvPr/>
        </p:nvSpPr>
        <p:spPr>
          <a:xfrm>
            <a:off x="673224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Steuer-</a:t>
            </a:r>
          </a:p>
          <a:p>
            <a:r>
              <a:rPr lang="de-DE" dirty="0"/>
              <a:t>fachangestellte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19ABE33-D6EA-4C09-8393-3E57AAFBBD25}"/>
              </a:ext>
            </a:extLst>
          </p:cNvPr>
          <p:cNvSpPr txBox="1">
            <a:spLocks/>
          </p:cNvSpPr>
          <p:nvPr/>
        </p:nvSpPr>
        <p:spPr>
          <a:xfrm>
            <a:off x="539552" y="221054"/>
            <a:ext cx="8394136" cy="9224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sz="4400" b="1" dirty="0"/>
              <a:t>Beispielberufe</a:t>
            </a:r>
            <a:r>
              <a:rPr lang="de-DE" b="1" dirty="0"/>
              <a:t> </a:t>
            </a:r>
            <a:r>
              <a:rPr lang="de-DE" sz="2400" b="1" dirty="0"/>
              <a:t>rund um Recht, Verwaltung, Steuern</a:t>
            </a:r>
            <a:br>
              <a:rPr lang="de-DE" sz="2400" b="1" dirty="0"/>
            </a:b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0443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Ãhnliches Foto">
            <a:extLst>
              <a:ext uri="{FF2B5EF4-FFF2-40B4-BE49-F238E27FC236}">
                <a16:creationId xmlns:a16="http://schemas.microsoft.com/office/drawing/2014/main" id="{5970E9CB-B90D-428C-9560-996BB653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97152"/>
            <a:ext cx="1800200" cy="1859312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89E8E11-3EC5-4171-9087-B023D4C687E0}"/>
              </a:ext>
            </a:extLst>
          </p:cNvPr>
          <p:cNvSpPr txBox="1">
            <a:spLocks/>
          </p:cNvSpPr>
          <p:nvPr/>
        </p:nvSpPr>
        <p:spPr>
          <a:xfrm>
            <a:off x="1691680" y="5373216"/>
            <a:ext cx="4870296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3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Vielen Dank für eure Aufmerksamkeit</a:t>
            </a:r>
          </a:p>
        </p:txBody>
      </p:sp>
      <p:pic>
        <p:nvPicPr>
          <p:cNvPr id="4" name="Picture 2" descr="Bildergebnis fÃ¼r wochenstart">
            <a:extLst>
              <a:ext uri="{FF2B5EF4-FFF2-40B4-BE49-F238E27FC236}">
                <a16:creationId xmlns:a16="http://schemas.microsoft.com/office/drawing/2014/main" id="{D65F759D-8919-49ED-8859-63A22FC8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4949"/>
          <a:stretch>
            <a:fillRect/>
          </a:stretch>
        </p:blipFill>
        <p:spPr bwMode="auto">
          <a:xfrm>
            <a:off x="1691680" y="188640"/>
            <a:ext cx="4824536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5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E92A2-53CC-45D2-9EF3-C797FCCD69BC}"/>
              </a:ext>
            </a:extLst>
          </p:cNvPr>
          <p:cNvSpPr txBox="1">
            <a:spLocks/>
          </p:cNvSpPr>
          <p:nvPr/>
        </p:nvSpPr>
        <p:spPr>
          <a:xfrm>
            <a:off x="1398713" y="301076"/>
            <a:ext cx="7498080" cy="679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cap="none" dirty="0">
                <a:solidFill>
                  <a:schemeClr val="tx1"/>
                </a:solidFill>
              </a:rPr>
              <a:t>Inhalte Klasse 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C775FF-2FEA-41F9-95FC-5016BBD72C2F}"/>
              </a:ext>
            </a:extLst>
          </p:cNvPr>
          <p:cNvSpPr txBox="1"/>
          <p:nvPr/>
        </p:nvSpPr>
        <p:spPr>
          <a:xfrm>
            <a:off x="1475656" y="1915073"/>
            <a:ext cx="433369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Beispiele: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sz="2400" dirty="0"/>
              <a:t>Finanzielle Allgemeinbildung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Nachhaltigkeit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Rechtsgeschäfte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Märkte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Einnahmen u. Ausgaben des Staates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Rechnen mit Excel 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PPT erstellen</a:t>
            </a:r>
          </a:p>
          <a:p>
            <a:endParaRPr lang="de-DE" dirty="0"/>
          </a:p>
          <a:p>
            <a:endParaRPr lang="de-DE" dirty="0"/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Picture 6" descr="Bildergebnis fÃ¼r Nachhaltigkeit">
            <a:extLst>
              <a:ext uri="{FF2B5EF4-FFF2-40B4-BE49-F238E27FC236}">
                <a16:creationId xmlns:a16="http://schemas.microsoft.com/office/drawing/2014/main" id="{7159C1A1-CF74-460D-9D3B-A0B029783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018" y="1250191"/>
            <a:ext cx="2077373" cy="1936577"/>
          </a:xfrm>
          <a:prstGeom prst="rect">
            <a:avLst/>
          </a:prstGeom>
          <a:noFill/>
        </p:spPr>
      </p:pic>
      <p:pic>
        <p:nvPicPr>
          <p:cNvPr id="8" name="Picture 8" descr="Bildergebnis fÃ¼r Tabellenkalkulation">
            <a:extLst>
              <a:ext uri="{FF2B5EF4-FFF2-40B4-BE49-F238E27FC236}">
                <a16:creationId xmlns:a16="http://schemas.microsoft.com/office/drawing/2014/main" id="{DB8826B0-F0C3-48CC-8AB3-78451AA6B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476500" cy="1800225"/>
          </a:xfrm>
          <a:prstGeom prst="rect">
            <a:avLst/>
          </a:prstGeom>
          <a:noFill/>
        </p:spPr>
      </p:pic>
      <p:pic>
        <p:nvPicPr>
          <p:cNvPr id="10" name="Picture 8" descr="Bildergebnis fÃ¼r Verschuldung">
            <a:extLst>
              <a:ext uri="{FF2B5EF4-FFF2-40B4-BE49-F238E27FC236}">
                <a16:creationId xmlns:a16="http://schemas.microsoft.com/office/drawing/2014/main" id="{DFF6E970-55AD-4301-AEFE-3DE956317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568" y="2921684"/>
            <a:ext cx="1899807" cy="1519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1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1CB7902-F9E8-4977-983F-26AF4199C4ED}"/>
              </a:ext>
            </a:extLst>
          </p:cNvPr>
          <p:cNvSpPr/>
          <p:nvPr/>
        </p:nvSpPr>
        <p:spPr>
          <a:xfrm>
            <a:off x="326482" y="1772816"/>
            <a:ext cx="77811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Zusammenarbeit mit </a:t>
            </a:r>
          </a:p>
          <a:p>
            <a:pPr>
              <a:spcAft>
                <a:spcPts val="600"/>
              </a:spcAft>
            </a:pPr>
            <a:r>
              <a:rPr lang="de-DE" sz="3200" dirty="0"/>
              <a:t>der BBS </a:t>
            </a:r>
            <a:r>
              <a:rPr lang="de-DE" sz="3200" dirty="0" err="1"/>
              <a:t>Wechloy</a:t>
            </a:r>
            <a:endParaRPr lang="de-DE" sz="3200" dirty="0"/>
          </a:p>
          <a:p>
            <a:pPr>
              <a:spcAft>
                <a:spcPts val="600"/>
              </a:spcAft>
            </a:pPr>
            <a:endParaRPr lang="de-DE" sz="3200" dirty="0"/>
          </a:p>
          <a:p>
            <a:pPr>
              <a:spcAft>
                <a:spcPts val="600"/>
              </a:spcAft>
            </a:pPr>
            <a:r>
              <a:rPr lang="de-DE" sz="2400" dirty="0"/>
              <a:t>Montags in der 1. und 2. Stunde seid ihr an der BBS</a:t>
            </a:r>
          </a:p>
        </p:txBody>
      </p:sp>
      <p:pic>
        <p:nvPicPr>
          <p:cNvPr id="1026" name="Picture 2" descr="BBS Wechloy Wirtschaft • Recht • Verwaltung - Europaschule: BBS Wechloy  Wirtschaft • Recht • Verwaltung - Europaschule">
            <a:extLst>
              <a:ext uri="{FF2B5EF4-FFF2-40B4-BE49-F238E27FC236}">
                <a16:creationId xmlns:a16="http://schemas.microsoft.com/office/drawing/2014/main" id="{559B36E4-14E6-44CB-A56F-79144ECD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42" y="1556792"/>
            <a:ext cx="2380576" cy="15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282FC78-A555-493E-A64D-4BCDC69C6ABC}"/>
              </a:ext>
            </a:extLst>
          </p:cNvPr>
          <p:cNvSpPr txBox="1">
            <a:spLocks/>
          </p:cNvSpPr>
          <p:nvPr/>
        </p:nvSpPr>
        <p:spPr>
          <a:xfrm>
            <a:off x="326481" y="381057"/>
            <a:ext cx="8587731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cap="none" dirty="0">
                <a:solidFill>
                  <a:schemeClr val="tx1"/>
                </a:solidFill>
              </a:rPr>
              <a:t>Besonderheiten Klasse 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347C2D-54D2-48DF-B767-DEDDC08F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65104"/>
            <a:ext cx="3124548" cy="21698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1C9A9D-2AE1-46B4-9A32-5D79C9DF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365104"/>
            <a:ext cx="5134300" cy="21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C7FB80F-989E-4FD9-84F2-CDC621A3098C}"/>
              </a:ext>
            </a:extLst>
          </p:cNvPr>
          <p:cNvSpPr txBox="1"/>
          <p:nvPr/>
        </p:nvSpPr>
        <p:spPr>
          <a:xfrm>
            <a:off x="475429" y="620688"/>
            <a:ext cx="6984776" cy="14773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Modul 1: Überblick „kaufmännische Berufe“</a:t>
            </a:r>
            <a:endParaRPr lang="de-DE" dirty="0"/>
          </a:p>
          <a:p>
            <a:r>
              <a:rPr lang="de-DE" dirty="0"/>
              <a:t>Kaufmännische Berufe an den BBS </a:t>
            </a:r>
            <a:r>
              <a:rPr lang="de-DE" dirty="0" err="1"/>
              <a:t>Wechloy</a:t>
            </a:r>
            <a:endParaRPr lang="de-DE" dirty="0"/>
          </a:p>
          <a:p>
            <a:r>
              <a:rPr lang="de-DE" dirty="0"/>
              <a:t>Typische Arbeitsbereiche und Betriebe</a:t>
            </a:r>
          </a:p>
          <a:p>
            <a:r>
              <a:rPr lang="de-DE" dirty="0"/>
              <a:t>Austausch mit Auszubildenden</a:t>
            </a:r>
          </a:p>
          <a:p>
            <a:r>
              <a:rPr lang="de-DE" dirty="0"/>
              <a:t>Weiterbildungen und Studienmöglichkeiten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49C7A1-7238-41C5-8835-033366C74D20}"/>
              </a:ext>
            </a:extLst>
          </p:cNvPr>
          <p:cNvSpPr txBox="1"/>
          <p:nvPr/>
        </p:nvSpPr>
        <p:spPr>
          <a:xfrm>
            <a:off x="467544" y="2498413"/>
            <a:ext cx="6984776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Modul 2: Berufsfeld Tourismus und Freizeit</a:t>
            </a:r>
            <a:endParaRPr lang="de-DE" dirty="0"/>
          </a:p>
          <a:p>
            <a:r>
              <a:rPr lang="de-DE" dirty="0"/>
              <a:t>Touristische Produktentwicklung: z. B. Stadtteilführung für kommende 5. Klassen, Veranstaltungen, Tagesreisen: </a:t>
            </a:r>
          </a:p>
          <a:p>
            <a:r>
              <a:rPr lang="de-DE" dirty="0"/>
              <a:t>Marktforschung</a:t>
            </a:r>
          </a:p>
          <a:p>
            <a:r>
              <a:rPr lang="de-DE" dirty="0"/>
              <a:t>Entwicklung eines eigenen </a:t>
            </a:r>
            <a:r>
              <a:rPr lang="de-DE" i="1" dirty="0"/>
              <a:t>Produktes</a:t>
            </a:r>
            <a:endParaRPr lang="de-DE" dirty="0"/>
          </a:p>
          <a:p>
            <a:r>
              <a:rPr lang="de-DE" dirty="0"/>
              <a:t>Bewerbung des Produktes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017039-34EF-4165-B11E-A035C73F69C6}"/>
              </a:ext>
            </a:extLst>
          </p:cNvPr>
          <p:cNvSpPr txBox="1"/>
          <p:nvPr/>
        </p:nvSpPr>
        <p:spPr>
          <a:xfrm>
            <a:off x="467544" y="4653136"/>
            <a:ext cx="6984776" cy="14773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Modul 3: Berufsfeld Tourismus -Vertrieb und Beratung</a:t>
            </a:r>
            <a:endParaRPr lang="de-DE" dirty="0"/>
          </a:p>
          <a:p>
            <a:r>
              <a:rPr lang="de-DE" dirty="0"/>
              <a:t>Kommunikation/Verkaufsgespräche</a:t>
            </a:r>
          </a:p>
          <a:p>
            <a:r>
              <a:rPr lang="de-DE" dirty="0"/>
              <a:t>Umgang mit Kunden</a:t>
            </a:r>
          </a:p>
          <a:p>
            <a:r>
              <a:rPr lang="de-DE" dirty="0"/>
              <a:t>Verhalten im Urlaubsland</a:t>
            </a:r>
          </a:p>
          <a:p>
            <a:r>
              <a:rPr lang="de-DE" dirty="0"/>
              <a:t>Betriebsbesichtigungen</a:t>
            </a:r>
          </a:p>
        </p:txBody>
      </p:sp>
    </p:spTree>
    <p:extLst>
      <p:ext uri="{BB962C8B-B14F-4D97-AF65-F5344CB8AC3E}">
        <p14:creationId xmlns:p14="http://schemas.microsoft.com/office/powerpoint/2010/main" val="30639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4D1058A-3109-4282-88CA-CD01AAE1AA8B}"/>
              </a:ext>
            </a:extLst>
          </p:cNvPr>
          <p:cNvSpPr/>
          <p:nvPr/>
        </p:nvSpPr>
        <p:spPr>
          <a:xfrm>
            <a:off x="681412" y="836712"/>
            <a:ext cx="77811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3200" dirty="0"/>
              <a:t>Zusammenarbeit mit </a:t>
            </a:r>
          </a:p>
          <a:p>
            <a:pPr>
              <a:spcAft>
                <a:spcPts val="600"/>
              </a:spcAft>
            </a:pPr>
            <a:r>
              <a:rPr lang="de-DE" sz="3200" dirty="0"/>
              <a:t>der Goldschmaus Gruppe</a:t>
            </a:r>
          </a:p>
        </p:txBody>
      </p:sp>
      <p:pic>
        <p:nvPicPr>
          <p:cNvPr id="3079" name="Picture 7" descr="Goldschmaus Gruppe - Artikel">
            <a:extLst>
              <a:ext uri="{FF2B5EF4-FFF2-40B4-BE49-F238E27FC236}">
                <a16:creationId xmlns:a16="http://schemas.microsoft.com/office/drawing/2014/main" id="{C083F9A9-0EC5-48C5-9D88-DA922335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1865784" cy="12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96879B6-C5A4-48D0-93DF-C592ABD8D765}"/>
              </a:ext>
            </a:extLst>
          </p:cNvPr>
          <p:cNvSpPr txBox="1"/>
          <p:nvPr/>
        </p:nvSpPr>
        <p:spPr>
          <a:xfrm>
            <a:off x="827584" y="249289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Betriebserkundung</a:t>
            </a:r>
          </a:p>
          <a:p>
            <a:r>
              <a:rPr lang="de-DE" dirty="0"/>
              <a:t>Aufbau des Betriebes</a:t>
            </a:r>
          </a:p>
          <a:p>
            <a:r>
              <a:rPr lang="de-DE" dirty="0"/>
              <a:t>Abläufe im Betrieb</a:t>
            </a:r>
          </a:p>
          <a:p>
            <a:r>
              <a:rPr lang="de-DE" dirty="0"/>
              <a:t>Berufe und Tätigkeiten</a:t>
            </a:r>
          </a:p>
          <a:p>
            <a:r>
              <a:rPr lang="de-DE" dirty="0"/>
              <a:t>Dialog über Nachhaltigkeit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2D32C12-BBEF-4A85-8FFE-0629344C5ACC}"/>
              </a:ext>
            </a:extLst>
          </p:cNvPr>
          <p:cNvSpPr txBox="1"/>
          <p:nvPr/>
        </p:nvSpPr>
        <p:spPr>
          <a:xfrm>
            <a:off x="866059" y="454396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Experte kommt in den Unterricht</a:t>
            </a:r>
          </a:p>
          <a:p>
            <a:r>
              <a:rPr lang="de-DE" dirty="0"/>
              <a:t>Vorstellung der Gruppe und des Betriebes in Oldenburg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1A69F6-E662-4AEE-A8A5-284AD631AF51}"/>
              </a:ext>
            </a:extLst>
          </p:cNvPr>
          <p:cNvSpPr txBox="1"/>
          <p:nvPr/>
        </p:nvSpPr>
        <p:spPr>
          <a:xfrm>
            <a:off x="4860032" y="2579435"/>
            <a:ext cx="3089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Themen</a:t>
            </a:r>
            <a:endParaRPr lang="de-DE" dirty="0"/>
          </a:p>
          <a:p>
            <a:r>
              <a:rPr lang="de-DE" dirty="0"/>
              <a:t>Nachhaltigkeit</a:t>
            </a:r>
            <a:br>
              <a:rPr lang="de-DE" dirty="0"/>
            </a:br>
            <a:r>
              <a:rPr lang="de-DE" dirty="0"/>
              <a:t>wie kann Beschaffung, Produktion und Absatz nachhaltig organisiert werden</a:t>
            </a:r>
          </a:p>
          <a:p>
            <a:endParaRPr lang="de-DE" dirty="0"/>
          </a:p>
          <a:p>
            <a:r>
              <a:rPr lang="de-DE" dirty="0"/>
              <a:t>Arbeit im Wandel, z. B. Einsatz von Techniken in der Landwirtschaft</a:t>
            </a:r>
          </a:p>
          <a:p>
            <a:endParaRPr lang="de-DE" dirty="0"/>
          </a:p>
          <a:p>
            <a:r>
              <a:rPr lang="de-DE" dirty="0"/>
              <a:t>Lieferketten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83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B40EF-13FC-4ED2-81EB-0177592B8E40}"/>
              </a:ext>
            </a:extLst>
          </p:cNvPr>
          <p:cNvSpPr txBox="1">
            <a:spLocks/>
          </p:cNvSpPr>
          <p:nvPr/>
        </p:nvSpPr>
        <p:spPr>
          <a:xfrm>
            <a:off x="1398713" y="301076"/>
            <a:ext cx="7498080" cy="6796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cap="none" dirty="0">
                <a:solidFill>
                  <a:schemeClr val="tx1"/>
                </a:solidFill>
              </a:rPr>
              <a:t>Inhalte Klasse 10</a:t>
            </a:r>
          </a:p>
        </p:txBody>
      </p:sp>
      <p:pic>
        <p:nvPicPr>
          <p:cNvPr id="3" name="Picture 6" descr="Bildergebnis fÃ¼r Rechtsformen Unternehmen">
            <a:extLst>
              <a:ext uri="{FF2B5EF4-FFF2-40B4-BE49-F238E27FC236}">
                <a16:creationId xmlns:a16="http://schemas.microsoft.com/office/drawing/2014/main" id="{DD33E122-DDBF-42AA-B695-E2AF0E09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17971"/>
            <a:ext cx="2880320" cy="1108638"/>
          </a:xfrm>
          <a:prstGeom prst="rect">
            <a:avLst/>
          </a:prstGeom>
          <a:noFill/>
        </p:spPr>
      </p:pic>
      <p:pic>
        <p:nvPicPr>
          <p:cNvPr id="5" name="Picture 10" descr="Bildergebnis fÃ¼r Bilanz">
            <a:extLst>
              <a:ext uri="{FF2B5EF4-FFF2-40B4-BE49-F238E27FC236}">
                <a16:creationId xmlns:a16="http://schemas.microsoft.com/office/drawing/2014/main" id="{984232BA-F0EA-450A-BF28-88621C78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450637" cy="1837978"/>
          </a:xfrm>
          <a:prstGeom prst="rect">
            <a:avLst/>
          </a:prstGeom>
          <a:noFill/>
        </p:spPr>
      </p:pic>
      <p:pic>
        <p:nvPicPr>
          <p:cNvPr id="6" name="Picture 12" descr="Ãhnliches Foto">
            <a:extLst>
              <a:ext uri="{FF2B5EF4-FFF2-40B4-BE49-F238E27FC236}">
                <a16:creationId xmlns:a16="http://schemas.microsoft.com/office/drawing/2014/main" id="{26243283-B3DB-4D73-8504-28D3F2AA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0857"/>
          <a:stretch>
            <a:fillRect/>
          </a:stretch>
        </p:blipFill>
        <p:spPr bwMode="auto">
          <a:xfrm>
            <a:off x="6804248" y="4581128"/>
            <a:ext cx="2088232" cy="1861510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0015753-1DDA-42BB-947B-5C9AEBD0A53D}"/>
              </a:ext>
            </a:extLst>
          </p:cNvPr>
          <p:cNvSpPr txBox="1"/>
          <p:nvPr/>
        </p:nvSpPr>
        <p:spPr>
          <a:xfrm>
            <a:off x="1475656" y="1484784"/>
            <a:ext cx="34563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Beispiele:</a:t>
            </a:r>
          </a:p>
          <a:p>
            <a:endParaRPr lang="de-DE" dirty="0"/>
          </a:p>
          <a:p>
            <a:r>
              <a:rPr lang="de-DE" dirty="0"/>
              <a:t>Rechtsformen von Unternehmen</a:t>
            </a:r>
          </a:p>
          <a:p>
            <a:endParaRPr lang="de-DE" dirty="0"/>
          </a:p>
          <a:p>
            <a:r>
              <a:rPr lang="de-DE" dirty="0"/>
              <a:t>Unternehmensgründungen</a:t>
            </a:r>
          </a:p>
          <a:p>
            <a:endParaRPr lang="de-DE" dirty="0"/>
          </a:p>
          <a:p>
            <a:r>
              <a:rPr lang="de-DE" dirty="0"/>
              <a:t>Referat über </a:t>
            </a:r>
            <a:r>
              <a:rPr lang="de-DE" dirty="0" err="1"/>
              <a:t>Unternehmengründer</a:t>
            </a:r>
            <a:endParaRPr lang="de-DE" dirty="0"/>
          </a:p>
          <a:p>
            <a:endParaRPr lang="de-DE" dirty="0"/>
          </a:p>
          <a:p>
            <a:r>
              <a:rPr lang="de-DE" dirty="0"/>
              <a:t>Wertschöpfungskette</a:t>
            </a:r>
          </a:p>
          <a:p>
            <a:endParaRPr lang="de-DE" dirty="0"/>
          </a:p>
          <a:p>
            <a:r>
              <a:rPr lang="de-DE" dirty="0"/>
              <a:t>Buchhaltung</a:t>
            </a:r>
          </a:p>
          <a:p>
            <a:endParaRPr lang="de-DE" dirty="0"/>
          </a:p>
          <a:p>
            <a:r>
              <a:rPr lang="de-DE" dirty="0"/>
              <a:t>Rechnen mit Excel </a:t>
            </a:r>
          </a:p>
          <a:p>
            <a:endParaRPr lang="de-DE" dirty="0"/>
          </a:p>
          <a:p>
            <a:r>
              <a:rPr lang="de-DE" dirty="0"/>
              <a:t>PPT erstellen</a:t>
            </a:r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28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A7651-B865-437C-BCC3-2BD235F15AD5}"/>
              </a:ext>
            </a:extLst>
          </p:cNvPr>
          <p:cNvSpPr txBox="1">
            <a:spLocks/>
          </p:cNvSpPr>
          <p:nvPr/>
        </p:nvSpPr>
        <p:spPr>
          <a:xfrm>
            <a:off x="827584" y="274320"/>
            <a:ext cx="8106104" cy="7784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400" b="1" dirty="0"/>
              <a:t>Für wen ist das Profil sinnvoll?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D266D4-0E15-4258-AA79-AC28F9A41E16}"/>
              </a:ext>
            </a:extLst>
          </p:cNvPr>
          <p:cNvSpPr txBox="1"/>
          <p:nvPr/>
        </p:nvSpPr>
        <p:spPr>
          <a:xfrm>
            <a:off x="827584" y="1556792"/>
            <a:ext cx="81061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Schüler/innen,  die Spaß und Interesse am Fach Wirtschaft haben</a:t>
            </a:r>
          </a:p>
          <a:p>
            <a:endParaRPr lang="de-DE" sz="2200" dirty="0"/>
          </a:p>
          <a:p>
            <a:r>
              <a:rPr lang="de-DE" sz="2200" dirty="0"/>
              <a:t>Schüler/innen,  die keine Probleme damit haben Texte zu bearbeiten</a:t>
            </a:r>
          </a:p>
          <a:p>
            <a:endParaRPr lang="de-DE" sz="2200" dirty="0"/>
          </a:p>
          <a:p>
            <a:r>
              <a:rPr lang="de-DE" sz="2200" dirty="0"/>
              <a:t>Schüler/innen, die eine kaufmännische Ausbildung machen wollen</a:t>
            </a:r>
          </a:p>
          <a:p>
            <a:endParaRPr lang="de-DE" sz="2200" dirty="0"/>
          </a:p>
          <a:p>
            <a:r>
              <a:rPr lang="de-DE" sz="2200" dirty="0"/>
              <a:t>Schüler/innen,  die eine Ausbildung in einer Verwaltung machen wollen</a:t>
            </a:r>
          </a:p>
          <a:p>
            <a:endParaRPr lang="de-DE" sz="2200" dirty="0"/>
          </a:p>
          <a:p>
            <a:r>
              <a:rPr lang="de-DE" sz="2200" dirty="0"/>
              <a:t>Schüler/innen, die eine Ausbildung in einem Büro machen wollen</a:t>
            </a:r>
          </a:p>
          <a:p>
            <a:endParaRPr lang="de-DE" sz="2200" dirty="0"/>
          </a:p>
          <a:p>
            <a:r>
              <a:rPr lang="de-DE" sz="2200" dirty="0"/>
              <a:t>Schüler/innen, die nach Klasse 10 die Handelsschule oder das Wirtschaftsgymnasium besuchen wollen</a:t>
            </a:r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2837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11AFF-6C38-4114-8DB8-601E0A977B7A}"/>
              </a:ext>
            </a:extLst>
          </p:cNvPr>
          <p:cNvSpPr txBox="1">
            <a:spLocks/>
          </p:cNvSpPr>
          <p:nvPr/>
        </p:nvSpPr>
        <p:spPr>
          <a:xfrm>
            <a:off x="539552" y="221054"/>
            <a:ext cx="8394136" cy="9224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sz="4400" b="1" dirty="0"/>
              <a:t>Beispielberufe</a:t>
            </a:r>
            <a:r>
              <a:rPr lang="de-DE" b="1" dirty="0"/>
              <a:t> </a:t>
            </a:r>
            <a:r>
              <a:rPr lang="de-DE" sz="2400" b="1" dirty="0"/>
              <a:t>rund um Geld, Versicherungen und Immobilien</a:t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3" name="Picture 2" descr="https://berufenet.arbeitsagentur.de/berufenet/thumbs/dkz_6752_08.jpg">
            <a:extLst>
              <a:ext uri="{FF2B5EF4-FFF2-40B4-BE49-F238E27FC236}">
                <a16:creationId xmlns:a16="http://schemas.microsoft.com/office/drawing/2014/main" id="{C5C0012E-756F-49E0-A46B-9B1DF570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1428750" cy="1066801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BCA240F-984C-443D-B112-5A520EAB9C4E}"/>
              </a:ext>
            </a:extLst>
          </p:cNvPr>
          <p:cNvSpPr txBox="1"/>
          <p:nvPr/>
        </p:nvSpPr>
        <p:spPr>
          <a:xfrm>
            <a:off x="2411760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Bankkaufleute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E9641F-84C3-4458-94D5-B01538851A15}"/>
              </a:ext>
            </a:extLst>
          </p:cNvPr>
          <p:cNvSpPr txBox="1"/>
          <p:nvPr/>
        </p:nvSpPr>
        <p:spPr>
          <a:xfrm>
            <a:off x="6012160" y="206084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Kaufleute für</a:t>
            </a:r>
          </a:p>
          <a:p>
            <a:r>
              <a:rPr lang="de-DE" dirty="0"/>
              <a:t>Versicherungen und Finanzen</a:t>
            </a:r>
          </a:p>
        </p:txBody>
      </p:sp>
      <p:pic>
        <p:nvPicPr>
          <p:cNvPr id="6" name="Picture 12" descr="https://berufenet.arbeitsagentur.de/berufenet/thumbs/dkz_50903_14.jpg">
            <a:extLst>
              <a:ext uri="{FF2B5EF4-FFF2-40B4-BE49-F238E27FC236}">
                <a16:creationId xmlns:a16="http://schemas.microsoft.com/office/drawing/2014/main" id="{976E21D8-DD9B-4281-B87C-CEF177DC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394" y="2132856"/>
            <a:ext cx="1428750" cy="1066801"/>
          </a:xfrm>
          <a:prstGeom prst="rect">
            <a:avLst/>
          </a:prstGeom>
          <a:noFill/>
        </p:spPr>
      </p:pic>
      <p:pic>
        <p:nvPicPr>
          <p:cNvPr id="7" name="Picture 16" descr="https://berufenet.arbeitsagentur.de/berufenet/thumbs/dkz_7908_05.jpg">
            <a:extLst>
              <a:ext uri="{FF2B5EF4-FFF2-40B4-BE49-F238E27FC236}">
                <a16:creationId xmlns:a16="http://schemas.microsoft.com/office/drawing/2014/main" id="{692E6128-2648-49A4-B8E7-96EB1CEA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1428750" cy="1066801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327E342-541C-4FBD-8B71-02676802AEA0}"/>
              </a:ext>
            </a:extLst>
          </p:cNvPr>
          <p:cNvSpPr txBox="1"/>
          <p:nvPr/>
        </p:nvSpPr>
        <p:spPr>
          <a:xfrm>
            <a:off x="6012160" y="350100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Sofas</a:t>
            </a:r>
          </a:p>
          <a:p>
            <a:r>
              <a:rPr lang="de-DE" dirty="0"/>
              <a:t>Sozial-versicherungs-</a:t>
            </a:r>
          </a:p>
          <a:p>
            <a:r>
              <a:rPr lang="de-DE" dirty="0"/>
              <a:t>fachangestellte</a:t>
            </a:r>
          </a:p>
        </p:txBody>
      </p:sp>
      <p:pic>
        <p:nvPicPr>
          <p:cNvPr id="9" name="Picture 2" descr="https://berufenet.arbeitsagentur.de/berufenet/thumbs/dkz_35274_17.jpg">
            <a:extLst>
              <a:ext uri="{FF2B5EF4-FFF2-40B4-BE49-F238E27FC236}">
                <a16:creationId xmlns:a16="http://schemas.microsoft.com/office/drawing/2014/main" id="{48E62948-0AD4-44D6-B1DA-002A575F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1428750" cy="1066801"/>
          </a:xfrm>
          <a:prstGeom prst="rect">
            <a:avLst/>
          </a:prstGeom>
          <a:noFill/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4DF23FB-3C60-418C-A144-F86CB2990F05}"/>
              </a:ext>
            </a:extLst>
          </p:cNvPr>
          <p:cNvSpPr txBox="1"/>
          <p:nvPr/>
        </p:nvSpPr>
        <p:spPr>
          <a:xfrm>
            <a:off x="2339752" y="35010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Immobilen-</a:t>
            </a:r>
            <a:r>
              <a:rPr lang="de-DE" dirty="0" err="1"/>
              <a:t>kaufleute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64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B94B-742C-45D7-9237-966C89018681}"/>
              </a:ext>
            </a:extLst>
          </p:cNvPr>
          <p:cNvSpPr txBox="1">
            <a:spLocks/>
          </p:cNvSpPr>
          <p:nvPr/>
        </p:nvSpPr>
        <p:spPr>
          <a:xfrm>
            <a:off x="539552" y="221054"/>
            <a:ext cx="8394136" cy="9224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b="1" dirty="0"/>
          </a:p>
          <a:p>
            <a:pPr algn="ctr"/>
            <a:r>
              <a:rPr lang="de-DE" sz="4400" b="1" dirty="0"/>
              <a:t>Beispielberufe</a:t>
            </a:r>
            <a:r>
              <a:rPr lang="de-DE" b="1" dirty="0"/>
              <a:t> </a:t>
            </a:r>
            <a:r>
              <a:rPr lang="de-DE" sz="2400" b="1" dirty="0"/>
              <a:t>im Handel</a:t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5122" name="Picture 2" descr="BERUFENET - Berufsinformationen einfach finden">
            <a:extLst>
              <a:ext uri="{FF2B5EF4-FFF2-40B4-BE49-F238E27FC236}">
                <a16:creationId xmlns:a16="http://schemas.microsoft.com/office/drawing/2014/main" id="{45BC7BF7-5AF9-4CC1-840E-B337F575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03" y="5589240"/>
            <a:ext cx="1397003" cy="10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berufenet.arbeitsagentur.de/berufenet/thumbs/dkz_6565_19.jpg">
            <a:extLst>
              <a:ext uri="{FF2B5EF4-FFF2-40B4-BE49-F238E27FC236}">
                <a16:creationId xmlns:a16="http://schemas.microsoft.com/office/drawing/2014/main" id="{A05FCCC5-4985-4CA7-BE0E-72A2A5D7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1428750" cy="1066801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4E640E-0FD3-4CDA-A0E5-D4C8B9AD0B75}"/>
              </a:ext>
            </a:extLst>
          </p:cNvPr>
          <p:cNvSpPr txBox="1"/>
          <p:nvPr/>
        </p:nvSpPr>
        <p:spPr>
          <a:xfrm>
            <a:off x="3131840" y="11967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Kaufleute im Einzelhandel</a:t>
            </a:r>
          </a:p>
        </p:txBody>
      </p:sp>
      <p:pic>
        <p:nvPicPr>
          <p:cNvPr id="6" name="Picture 6" descr="https://berufenet.arbeitsagentur.de/berufenet/thumbs/dkz_6619_01.jpg">
            <a:extLst>
              <a:ext uri="{FF2B5EF4-FFF2-40B4-BE49-F238E27FC236}">
                <a16:creationId xmlns:a16="http://schemas.microsoft.com/office/drawing/2014/main" id="{2966A4C8-8362-46D4-A86B-6426DED9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7174" y="2707179"/>
            <a:ext cx="1390650" cy="1047751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C0312D6-2AD4-4CFC-8F65-B1040DD62308}"/>
              </a:ext>
            </a:extLst>
          </p:cNvPr>
          <p:cNvSpPr txBox="1"/>
          <p:nvPr/>
        </p:nvSpPr>
        <p:spPr>
          <a:xfrm>
            <a:off x="3131840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Verkäufer/in</a:t>
            </a:r>
          </a:p>
        </p:txBody>
      </p:sp>
      <p:pic>
        <p:nvPicPr>
          <p:cNvPr id="8" name="Picture 8" descr="https://berufenet.arbeitsagentur.de/berufenet/thumbs/dkz_6716_04.jpg">
            <a:extLst>
              <a:ext uri="{FF2B5EF4-FFF2-40B4-BE49-F238E27FC236}">
                <a16:creationId xmlns:a16="http://schemas.microsoft.com/office/drawing/2014/main" id="{991375E0-1CDE-4CC2-A8A9-DE650C81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589240"/>
            <a:ext cx="1390650" cy="1047751"/>
          </a:xfrm>
          <a:prstGeom prst="rect">
            <a:avLst/>
          </a:prstGeom>
          <a:noFill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9C2567A-57DC-4424-AC40-7F38E287CEB5}"/>
              </a:ext>
            </a:extLst>
          </p:cNvPr>
          <p:cNvSpPr txBox="1"/>
          <p:nvPr/>
        </p:nvSpPr>
        <p:spPr>
          <a:xfrm>
            <a:off x="3131840" y="551723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Pharmazeutisch- kaufmännische</a:t>
            </a:r>
          </a:p>
          <a:p>
            <a:r>
              <a:rPr lang="de-DE" dirty="0"/>
              <a:t>Angestellte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2F586F-4270-490E-A0A2-0550B33C0D86}"/>
              </a:ext>
            </a:extLst>
          </p:cNvPr>
          <p:cNvSpPr txBox="1"/>
          <p:nvPr/>
        </p:nvSpPr>
        <p:spPr>
          <a:xfrm>
            <a:off x="3131840" y="26369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Automobil-</a:t>
            </a:r>
          </a:p>
          <a:p>
            <a:r>
              <a:rPr lang="de-DE" dirty="0" err="1"/>
              <a:t>kaufleute</a:t>
            </a:r>
            <a:endParaRPr lang="de-DE" dirty="0"/>
          </a:p>
        </p:txBody>
      </p:sp>
      <p:pic>
        <p:nvPicPr>
          <p:cNvPr id="11" name="Picture 10" descr="https://berufenet.arbeitsagentur.de/berufenet/thumbs/dkz_6627_19.jpg">
            <a:extLst>
              <a:ext uri="{FF2B5EF4-FFF2-40B4-BE49-F238E27FC236}">
                <a16:creationId xmlns:a16="http://schemas.microsoft.com/office/drawing/2014/main" id="{282075F1-4082-4D3C-9E01-9DCCD9CD9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149080"/>
            <a:ext cx="1428750" cy="1066801"/>
          </a:xfrm>
          <a:prstGeom prst="rect">
            <a:avLst/>
          </a:prstGeom>
          <a:noFill/>
        </p:spPr>
      </p:pic>
      <p:pic>
        <p:nvPicPr>
          <p:cNvPr id="12" name="Picture 12" descr="https://berufenet.arbeitsagentur.de/berufenet/thumbs/dkz_6702_02.jpg">
            <a:extLst>
              <a:ext uri="{FF2B5EF4-FFF2-40B4-BE49-F238E27FC236}">
                <a16:creationId xmlns:a16="http://schemas.microsoft.com/office/drawing/2014/main" id="{F14DC212-1475-4356-B4F2-DE309C7A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268760"/>
            <a:ext cx="1390650" cy="1047751"/>
          </a:xfrm>
          <a:prstGeom prst="rect">
            <a:avLst/>
          </a:prstGeom>
          <a:noFill/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97C3C5-EB0B-4687-A094-7C41DFC18DFE}"/>
              </a:ext>
            </a:extLst>
          </p:cNvPr>
          <p:cNvSpPr txBox="1"/>
          <p:nvPr/>
        </p:nvSpPr>
        <p:spPr>
          <a:xfrm>
            <a:off x="6732240" y="119849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Musik-</a:t>
            </a:r>
          </a:p>
          <a:p>
            <a:r>
              <a:rPr lang="de-DE" dirty="0" err="1"/>
              <a:t>fachhändler</a:t>
            </a:r>
            <a:endParaRPr lang="de-DE" dirty="0"/>
          </a:p>
        </p:txBody>
      </p:sp>
      <p:pic>
        <p:nvPicPr>
          <p:cNvPr id="14" name="Picture 14" descr="https://berufenet.arbeitsagentur.de/berufenet/thumbs/dkz_6550_01.jpg">
            <a:extLst>
              <a:ext uri="{FF2B5EF4-FFF2-40B4-BE49-F238E27FC236}">
                <a16:creationId xmlns:a16="http://schemas.microsoft.com/office/drawing/2014/main" id="{EFE899F2-9A4F-4F71-91A3-4646266D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708920"/>
            <a:ext cx="1428750" cy="1066801"/>
          </a:xfrm>
          <a:prstGeom prst="rect">
            <a:avLst/>
          </a:prstGeom>
          <a:noFill/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0517ACD-E211-46CF-A196-E4509CE40495}"/>
              </a:ext>
            </a:extLst>
          </p:cNvPr>
          <p:cNvSpPr txBox="1"/>
          <p:nvPr/>
        </p:nvSpPr>
        <p:spPr>
          <a:xfrm>
            <a:off x="6732240" y="263865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Kaufleute im Groß- und Außenhandel</a:t>
            </a:r>
          </a:p>
        </p:txBody>
      </p:sp>
      <p:pic>
        <p:nvPicPr>
          <p:cNvPr id="16" name="Picture 16" descr="https://berufenet.arbeitsagentur.de/berufenet/thumbs/dkz_7964_07.jpg">
            <a:extLst>
              <a:ext uri="{FF2B5EF4-FFF2-40B4-BE49-F238E27FC236}">
                <a16:creationId xmlns:a16="http://schemas.microsoft.com/office/drawing/2014/main" id="{41DC47A8-3990-4781-92D5-B3F6A08A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149080"/>
            <a:ext cx="1428750" cy="1066801"/>
          </a:xfrm>
          <a:prstGeom prst="rect">
            <a:avLst/>
          </a:prstGeom>
          <a:noFill/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11AA542-F51B-4FE8-8C2B-AAD028574B8C}"/>
              </a:ext>
            </a:extLst>
          </p:cNvPr>
          <p:cNvSpPr txBox="1"/>
          <p:nvPr/>
        </p:nvSpPr>
        <p:spPr>
          <a:xfrm>
            <a:off x="6732240" y="40788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Industrie-</a:t>
            </a:r>
          </a:p>
          <a:p>
            <a:r>
              <a:rPr lang="de-DE" dirty="0" err="1"/>
              <a:t>kaufleute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436276-8307-4422-8AA4-EBFC2D82801E}"/>
              </a:ext>
            </a:extLst>
          </p:cNvPr>
          <p:cNvSpPr txBox="1"/>
          <p:nvPr/>
        </p:nvSpPr>
        <p:spPr>
          <a:xfrm>
            <a:off x="6732240" y="56688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Tourismus-</a:t>
            </a:r>
          </a:p>
          <a:p>
            <a:r>
              <a:rPr lang="de-DE" dirty="0" err="1"/>
              <a:t>kaufleute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29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Bildschirmpräsentation 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Ingrid Lüers</dc:creator>
  <cp:lastModifiedBy>Ingrid Lüers</cp:lastModifiedBy>
  <cp:revision>43</cp:revision>
  <dcterms:created xsi:type="dcterms:W3CDTF">2020-06-18T09:53:31Z</dcterms:created>
  <dcterms:modified xsi:type="dcterms:W3CDTF">2022-02-01T08:45:37Z</dcterms:modified>
</cp:coreProperties>
</file>