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Autor:in und Datum </a:t>
            </a:r>
          </a:p>
        </p:txBody>
      </p:sp>
      <p:sp>
        <p:nvSpPr>
          <p:cNvPr id="14" name="Lini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1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9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20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Folientitel </a:t>
            </a:r>
          </a:p>
        </p:txBody>
      </p:sp>
      <p:sp>
        <p:nvSpPr>
          <p:cNvPr id="1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genda-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129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Agenda-Themen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fstell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8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9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kt (groß)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8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Fakten</a:t>
            </a:r>
          </a:p>
        </p:txBody>
      </p:sp>
      <p:sp>
        <p:nvSpPr>
          <p:cNvPr id="149" name="Lini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0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9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60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Quellenangabe</a:t>
            </a:r>
          </a:p>
        </p:txBody>
      </p:sp>
      <p:sp>
        <p:nvSpPr>
          <p:cNvPr id="16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safarbener Flamingo, der den Schnabel ins Wasser steckt"/>
          <p:cNvSpPr>
            <a:spLocks noGrp="1"/>
          </p:cNvSpPr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" name="Schwarzer Leguan mit seinem Nachwuchs auf dem Rücken"/>
          <p:cNvSpPr>
            <a:spLocks noGrp="1"/>
          </p:cNvSpPr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" name="Tölpel-Seevogel mit blauen Füßen, der auf Sand steht"/>
          <p:cNvSpPr>
            <a:spLocks noGrp="1"/>
          </p:cNvSpPr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eeresschildkröte, die unter Wasser schwimmt"/>
          <p:cNvSpPr>
            <a:spLocks noGrp="1"/>
          </p:cNvSpPr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eeresschildkröte, die unter Wasser schwimmt"/>
          <p:cNvSpPr>
            <a:spLocks noGrp="1"/>
          </p:cNvSpPr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Autor:in und Datum</a:t>
            </a:r>
          </a:p>
        </p:txBody>
      </p:sp>
      <p:sp>
        <p:nvSpPr>
          <p:cNvPr id="2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8" name="Lini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9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3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824502"/>
            <a:ext cx="371756" cy="5552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eeresschildkröte mit einem Fischschwarm, die unter Wasser schwimmt"/>
          <p:cNvSpPr>
            <a:spLocks noGrp="1"/>
          </p:cNvSpPr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39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0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Autor:in und Datum</a:t>
            </a:r>
          </a:p>
        </p:txBody>
      </p:sp>
      <p:sp>
        <p:nvSpPr>
          <p:cNvPr id="41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Folientitel</a:t>
            </a:r>
          </a:p>
        </p:txBody>
      </p:sp>
      <p:sp>
        <p:nvSpPr>
          <p:cNvPr id="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0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1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Autor:in und Datum</a:t>
            </a:r>
          </a:p>
        </p:txBody>
      </p:sp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Folientitel</a:t>
            </a:r>
          </a:p>
        </p:txBody>
      </p:sp>
      <p:sp>
        <p:nvSpPr>
          <p:cNvPr id="5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436122" y="128269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i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2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 &amp;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72" name="Tölpel-Seevogel mit blauen Füßen, der auf Sand steht"/>
          <p:cNvSpPr>
            <a:spLocks noGrp="1"/>
          </p:cNvSpPr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4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5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Folientitel </a:t>
            </a:r>
          </a:p>
        </p:txBody>
      </p:sp>
      <p:sp>
        <p:nvSpPr>
          <p:cNvPr id="7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Livevideo – kle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85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6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7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Folientitel </a:t>
            </a:r>
          </a:p>
        </p:txBody>
      </p:sp>
      <p:sp>
        <p:nvSpPr>
          <p:cNvPr id="8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Livevideo – groß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97" name="Linie"/>
          <p:cNvSpPr/>
          <p:nvPr/>
        </p:nvSpPr>
        <p:spPr>
          <a:xfrm>
            <a:off x="12196142" y="12192000"/>
            <a:ext cx="11552858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8" name="Linie"/>
          <p:cNvSpPr/>
          <p:nvPr/>
        </p:nvSpPr>
        <p:spPr>
          <a:xfrm>
            <a:off x="12192000" y="692907"/>
            <a:ext cx="11561143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Folientitel </a:t>
            </a:r>
          </a:p>
        </p:txBody>
      </p:sp>
      <p:sp>
        <p:nvSpPr>
          <p:cNvPr id="100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">
    <p:bg>
      <p:bgPr>
        <a:solidFill>
          <a:schemeClr val="accent3">
            <a:hueOff val="513816"/>
            <a:satOff val="9467"/>
            <a:lumOff val="174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09" name="Lini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0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42304"/>
            <a:satOff val="23749"/>
            <a:lumOff val="-45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Agenda-Titel</a:t>
            </a:r>
          </a:p>
        </p:txBody>
      </p:sp>
      <p:sp>
        <p:nvSpPr>
          <p:cNvPr id="3" name="Lini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Agenda-Themen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8269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2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ofil: Kulturelle Bildu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dirty="0" err="1"/>
              <a:t>Profil</a:t>
            </a:r>
            <a:r>
              <a:rPr dirty="0"/>
              <a:t>: </a:t>
            </a:r>
            <a:r>
              <a:rPr dirty="0" err="1"/>
              <a:t>Kulturelle</a:t>
            </a:r>
            <a:r>
              <a:rPr dirty="0"/>
              <a:t> </a:t>
            </a:r>
            <a:r>
              <a:rPr dirty="0" err="1"/>
              <a:t>Bildung</a:t>
            </a:r>
            <a:endParaRPr dirty="0"/>
          </a:p>
        </p:txBody>
      </p:sp>
      <p:sp>
        <p:nvSpPr>
          <p:cNvPr id="197" name="Präsentationsuntertitel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pic>
        <p:nvPicPr>
          <p:cNvPr id="198" name="220608_Schulfest_ol-112.jpeg" descr="220608_Schulfest_ol-1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581" y="575012"/>
            <a:ext cx="12746422" cy="8495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as Profil KuBi ist genau das richtige für dich, wen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Das Profil KuBi ist genau das richtige für dich, wenn…</a:t>
            </a:r>
          </a:p>
        </p:txBody>
      </p:sp>
      <p:sp>
        <p:nvSpPr>
          <p:cNvPr id="226" name="- du Spaß am künstlerischen Ausdruck hast…"/>
          <p:cNvSpPr txBox="1">
            <a:spLocks noGrp="1"/>
          </p:cNvSpPr>
          <p:nvPr>
            <p:ph type="body" idx="1"/>
          </p:nvPr>
        </p:nvSpPr>
        <p:spPr>
          <a:xfrm>
            <a:off x="571500" y="3255190"/>
            <a:ext cx="23241001" cy="9870679"/>
          </a:xfrm>
          <a:prstGeom prst="rect">
            <a:avLst/>
          </a:prstGeom>
        </p:spPr>
        <p:txBody>
          <a:bodyPr/>
          <a:lstStyle/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du </a:t>
            </a:r>
            <a:r>
              <a:rPr dirty="0" err="1"/>
              <a:t>Spaß</a:t>
            </a:r>
            <a:r>
              <a:rPr dirty="0"/>
              <a:t> am </a:t>
            </a:r>
            <a:r>
              <a:rPr dirty="0" err="1"/>
              <a:t>künstlerischen</a:t>
            </a:r>
            <a:r>
              <a:rPr dirty="0"/>
              <a:t> </a:t>
            </a:r>
            <a:r>
              <a:rPr dirty="0" err="1"/>
              <a:t>Ausdruck</a:t>
            </a:r>
            <a:r>
              <a:rPr dirty="0"/>
              <a:t> hast</a:t>
            </a:r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du </a:t>
            </a:r>
            <a:r>
              <a:rPr dirty="0" err="1"/>
              <a:t>gerne</a:t>
            </a:r>
            <a:r>
              <a:rPr dirty="0"/>
              <a:t> </a:t>
            </a:r>
            <a:r>
              <a:rPr dirty="0" err="1"/>
              <a:t>etwas</a:t>
            </a:r>
            <a:r>
              <a:rPr dirty="0"/>
              <a:t> </a:t>
            </a:r>
            <a:r>
              <a:rPr dirty="0" err="1"/>
              <a:t>Neues</a:t>
            </a:r>
            <a:r>
              <a:rPr dirty="0"/>
              <a:t> </a:t>
            </a:r>
            <a:r>
              <a:rPr dirty="0" err="1"/>
              <a:t>ausprobierst</a:t>
            </a:r>
            <a:r>
              <a:rPr dirty="0"/>
              <a:t> </a:t>
            </a:r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du </a:t>
            </a:r>
            <a:r>
              <a:rPr dirty="0" err="1"/>
              <a:t>gerne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Team </a:t>
            </a:r>
            <a:r>
              <a:rPr dirty="0" err="1"/>
              <a:t>arbeitest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du </a:t>
            </a:r>
            <a:r>
              <a:rPr dirty="0" err="1"/>
              <a:t>zuverlässig</a:t>
            </a:r>
            <a:r>
              <a:rPr dirty="0"/>
              <a:t> </a:t>
            </a:r>
            <a:r>
              <a:rPr dirty="0" err="1"/>
              <a:t>bist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du </a:t>
            </a:r>
            <a:r>
              <a:rPr dirty="0" err="1"/>
              <a:t>nach</a:t>
            </a:r>
            <a:r>
              <a:rPr dirty="0"/>
              <a:t> dem  </a:t>
            </a:r>
            <a:r>
              <a:rPr dirty="0" err="1"/>
              <a:t>Schulabschluss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künstlerisch</a:t>
            </a:r>
            <a:r>
              <a:rPr lang="de-DE" dirty="0"/>
              <a:t>-kreativen</a:t>
            </a:r>
            <a:r>
              <a:rPr dirty="0"/>
              <a:t> </a:t>
            </a:r>
            <a:r>
              <a:rPr dirty="0" err="1"/>
              <a:t>Bereich</a:t>
            </a:r>
            <a:r>
              <a:rPr dirty="0"/>
              <a:t> </a:t>
            </a:r>
            <a:r>
              <a:rPr dirty="0" err="1"/>
              <a:t>arbeiten</a:t>
            </a:r>
            <a:r>
              <a:rPr dirty="0"/>
              <a:t> </a:t>
            </a:r>
            <a:r>
              <a:rPr dirty="0" err="1"/>
              <a:t>möchtest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genda-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Agenda-Them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IMG_0753.jpeg" descr="IMG_07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475" y="485751"/>
            <a:ext cx="5024971" cy="669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697.jpeg" descr="IMG_069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9" y="-147601"/>
            <a:ext cx="11191195" cy="8605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1551.jpeg" descr="IMG_155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61" y="6361943"/>
            <a:ext cx="5482767" cy="731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56.jpeg" descr="IMG_155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075" y="600409"/>
            <a:ext cx="6615543" cy="8820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220608_Schulfest_ol-102.jpeg" descr="220608_Schulfest_ol-10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07" y="7646237"/>
            <a:ext cx="13470484" cy="897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3959.jpeg" descr="IMG_3959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5469" y="7232421"/>
            <a:ext cx="6279712" cy="8379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Was  verbirgt sich hinter dem  Profil KuBi?"/>
          <p:cNvSpPr txBox="1">
            <a:spLocks noGrp="1"/>
          </p:cNvSpPr>
          <p:nvPr>
            <p:ph type="title"/>
          </p:nvPr>
        </p:nvSpPr>
        <p:spPr>
          <a:xfrm>
            <a:off x="571500" y="882482"/>
            <a:ext cx="23241000" cy="1951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Was  verbirgt sich hinter dem  Profil KuBi?</a:t>
            </a:r>
          </a:p>
        </p:txBody>
      </p:sp>
      <p:sp>
        <p:nvSpPr>
          <p:cNvPr id="201" name="+ Das Profil Kubi vereinigt die Fächer Kunst, Musik, Textil und Darstellendes Spi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+ Das </a:t>
            </a:r>
            <a:r>
              <a:rPr dirty="0" err="1"/>
              <a:t>Profil</a:t>
            </a:r>
            <a:r>
              <a:rPr dirty="0"/>
              <a:t> </a:t>
            </a:r>
            <a:r>
              <a:rPr dirty="0" err="1"/>
              <a:t>Kubi</a:t>
            </a:r>
            <a:r>
              <a:rPr dirty="0"/>
              <a:t> </a:t>
            </a:r>
            <a:r>
              <a:rPr dirty="0" err="1"/>
              <a:t>vereinigt</a:t>
            </a:r>
            <a:r>
              <a:rPr dirty="0"/>
              <a:t> die </a:t>
            </a:r>
            <a:r>
              <a:rPr dirty="0" err="1"/>
              <a:t>Fächer</a:t>
            </a:r>
            <a:r>
              <a:rPr dirty="0"/>
              <a:t> Kunst, Musik, </a:t>
            </a:r>
            <a:r>
              <a:rPr dirty="0" err="1"/>
              <a:t>Textil</a:t>
            </a:r>
            <a:r>
              <a:rPr lang="de-DE" dirty="0"/>
              <a:t>, </a:t>
            </a:r>
            <a:r>
              <a:rPr dirty="0" err="1"/>
              <a:t>Darstellendes</a:t>
            </a:r>
            <a:r>
              <a:rPr dirty="0"/>
              <a:t> Spiel</a:t>
            </a:r>
            <a:r>
              <a:rPr lang="de-DE" dirty="0"/>
              <a:t> sowie Gestaltendes Werken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+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arbeiten</a:t>
            </a:r>
            <a:r>
              <a:rPr dirty="0"/>
              <a:t> pro </a:t>
            </a:r>
            <a:r>
              <a:rPr dirty="0" err="1"/>
              <a:t>Schuljahr</a:t>
            </a:r>
            <a:r>
              <a:rPr dirty="0"/>
              <a:t> </a:t>
            </a:r>
            <a:r>
              <a:rPr dirty="0" err="1"/>
              <a:t>künstlerisch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einem</a:t>
            </a:r>
            <a:r>
              <a:rPr lang="de-DE" dirty="0"/>
              <a:t> </a:t>
            </a:r>
            <a:r>
              <a:rPr dirty="0"/>
              <a:t>Thema (z.B. </a:t>
            </a:r>
            <a:r>
              <a:rPr dirty="0" err="1"/>
              <a:t>Klimawandel</a:t>
            </a:r>
            <a:r>
              <a:rPr dirty="0"/>
              <a:t>, Mobbing, </a:t>
            </a:r>
            <a:r>
              <a:rPr dirty="0" err="1"/>
              <a:t>Träume</a:t>
            </a:r>
            <a:r>
              <a:rPr dirty="0"/>
              <a:t>,…)</a:t>
            </a:r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 +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vertiefen</a:t>
            </a:r>
            <a:r>
              <a:rPr dirty="0"/>
              <a:t> </a:t>
            </a:r>
            <a:r>
              <a:rPr dirty="0" err="1"/>
              <a:t>unsere</a:t>
            </a:r>
            <a:r>
              <a:rPr dirty="0"/>
              <a:t> </a:t>
            </a:r>
            <a:r>
              <a:rPr dirty="0" err="1"/>
              <a:t>künstlerischen</a:t>
            </a:r>
            <a:r>
              <a:rPr dirty="0"/>
              <a:t> </a:t>
            </a:r>
            <a:r>
              <a:rPr dirty="0" err="1"/>
              <a:t>Fähigkeiten</a:t>
            </a:r>
            <a:r>
              <a:rPr dirty="0"/>
              <a:t> </a:t>
            </a:r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+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präsentieren</a:t>
            </a:r>
            <a:r>
              <a:rPr dirty="0"/>
              <a:t> am Ende des </a:t>
            </a:r>
            <a:r>
              <a:rPr dirty="0" err="1"/>
              <a:t>Schuljahres</a:t>
            </a:r>
            <a:r>
              <a:rPr dirty="0"/>
              <a:t> </a:t>
            </a:r>
            <a:r>
              <a:rPr dirty="0" err="1"/>
              <a:t>unsere</a:t>
            </a:r>
            <a:r>
              <a:rPr dirty="0"/>
              <a:t> </a:t>
            </a:r>
            <a:r>
              <a:rPr dirty="0" err="1"/>
              <a:t>Ergebnisse</a:t>
            </a:r>
            <a:r>
              <a:rPr dirty="0"/>
              <a:t> </a:t>
            </a:r>
            <a:r>
              <a:rPr dirty="0" err="1"/>
              <a:t>vor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größeren</a:t>
            </a:r>
            <a:r>
              <a:rPr dirty="0"/>
              <a:t> </a:t>
            </a:r>
            <a:r>
              <a:rPr dirty="0" err="1"/>
              <a:t>Publikum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uiExpan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ie ist das Profil KuBi aufgebaut?"/>
          <p:cNvSpPr txBox="1">
            <a:spLocks noGrp="1"/>
          </p:cNvSpPr>
          <p:nvPr>
            <p:ph type="title"/>
          </p:nvPr>
        </p:nvSpPr>
        <p:spPr>
          <a:xfrm>
            <a:off x="571500" y="1037819"/>
            <a:ext cx="23241000" cy="1951019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accent5">
                        <a:hueOff val="512423"/>
                        <a:lumOff val="6973"/>
                      </a:schemeClr>
                    </a:gs>
                    <a:gs pos="100000">
                      <a:schemeClr val="accent5"/>
                    </a:gs>
                  </a:gsLst>
                  <a:lin ang="5400000" scaled="0"/>
                </a:gradFill>
              </a:defRPr>
            </a:lvl1pPr>
          </a:lstStyle>
          <a:p>
            <a:r>
              <a:t>Wie ist das Profil KuBi aufgebaut? </a:t>
            </a:r>
          </a:p>
        </p:txBody>
      </p:sp>
      <p:sp>
        <p:nvSpPr>
          <p:cNvPr id="204" name="Agenda-Them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5"/>
            <a:r>
              <a:t> </a:t>
            </a:r>
          </a:p>
        </p:txBody>
      </p:sp>
      <p:graphicFrame>
        <p:nvGraphicFramePr>
          <p:cNvPr id="205" name="Tabelle 1"/>
          <p:cNvGraphicFramePr/>
          <p:nvPr>
            <p:extLst>
              <p:ext uri="{D42A27DB-BD31-4B8C-83A1-F6EECF244321}">
                <p14:modId xmlns:p14="http://schemas.microsoft.com/office/powerpoint/2010/main" val="2895438052"/>
              </p:ext>
            </p:extLst>
          </p:nvPr>
        </p:nvGraphicFramePr>
        <p:xfrm>
          <a:off x="1749467" y="4088687"/>
          <a:ext cx="20885066" cy="8617716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104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8858">
                <a:tc>
                  <a:txBody>
                    <a:bodyPr/>
                    <a:lstStyle/>
                    <a:p>
                      <a:pPr algn="ctr"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sz="4800" spc="48" dirty="0">
                          <a:sym typeface="Founders Grotesk Medium"/>
                        </a:rPr>
                        <a:t>2 </a:t>
                      </a:r>
                      <a:r>
                        <a:rPr sz="4800" spc="48" dirty="0" err="1">
                          <a:sym typeface="Founders Grotesk Medium"/>
                        </a:rPr>
                        <a:t>Stunden</a:t>
                      </a:r>
                      <a:r>
                        <a:rPr sz="4800" spc="48" dirty="0">
                          <a:sym typeface="Founders Grotesk Medium"/>
                        </a:rPr>
                        <a:t> 
</a:t>
                      </a:r>
                      <a:r>
                        <a:rPr sz="4800" spc="48" dirty="0" err="1">
                          <a:sym typeface="Founders Grotesk Medium"/>
                        </a:rPr>
                        <a:t>Darstellende</a:t>
                      </a:r>
                      <a:r>
                        <a:rPr sz="4800" spc="48" dirty="0">
                          <a:sym typeface="Founders Grotesk Medium"/>
                        </a:rPr>
                        <a:t> </a:t>
                      </a:r>
                      <a:r>
                        <a:rPr sz="4800" spc="48" dirty="0" err="1">
                          <a:sym typeface="Founders Grotesk Medium"/>
                        </a:rPr>
                        <a:t>Künste</a:t>
                      </a:r>
                      <a:endParaRPr sz="4800" spc="48" dirty="0">
                        <a:sym typeface="Founders Grotesk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585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sz="4800" spc="48" dirty="0">
                          <a:sym typeface="Founders Grotesk Medium"/>
                        </a:rPr>
                        <a:t>2 </a:t>
                      </a:r>
                      <a:r>
                        <a:rPr sz="4800" spc="48" dirty="0" err="1">
                          <a:sym typeface="Founders Grotesk Medium"/>
                        </a:rPr>
                        <a:t>Stunden</a:t>
                      </a:r>
                      <a:r>
                        <a:rPr sz="4800" spc="48" dirty="0">
                          <a:sym typeface="Founders Grotesk Medium"/>
                        </a:rPr>
                        <a:t>
</a:t>
                      </a:r>
                      <a:r>
                        <a:rPr lang="de-DE" sz="4800" spc="48" dirty="0">
                          <a:sym typeface="Founders Grotesk Medium"/>
                        </a:rPr>
                        <a:t>Gestalterische</a:t>
                      </a:r>
                      <a:r>
                        <a:rPr sz="4800" spc="48" dirty="0">
                          <a:sym typeface="Founders Grotesk Medium"/>
                        </a:rPr>
                        <a:t> </a:t>
                      </a:r>
                      <a:r>
                        <a:rPr sz="4800" spc="48" dirty="0" err="1">
                          <a:sym typeface="Founders Grotesk Medium"/>
                        </a:rPr>
                        <a:t>Künste</a:t>
                      </a:r>
                      <a:endParaRPr sz="4800" spc="48" dirty="0">
                        <a:sym typeface="Founders Grotesk Medium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3585F"/>
                      </a:solidFill>
                      <a:miter lim="400000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858">
                <a:tc>
                  <a:txBody>
                    <a:bodyPr/>
                    <a:lstStyle/>
                    <a:p>
                      <a:pPr algn="ctr">
                        <a:defRPr sz="3200" spc="32">
                          <a:sym typeface="Founders Grotesk Medium"/>
                        </a:defRPr>
                      </a:pPr>
                      <a:r>
                        <a:rPr b="1" dirty="0">
                          <a:latin typeface="Founders Grotesk"/>
                          <a:ea typeface="Founders Grotesk"/>
                          <a:cs typeface="Founders Grotesk"/>
                          <a:sym typeface="Founders Grotesk"/>
                        </a:rPr>
                        <a:t>Theater</a:t>
                      </a:r>
                      <a:r>
                        <a:rPr dirty="0"/>
                        <a:t>/ Musik/</a:t>
                      </a:r>
                      <a:r>
                        <a:rPr dirty="0" err="1"/>
                        <a:t>Medien</a:t>
                      </a:r>
                      <a:r>
                        <a:rPr dirty="0"/>
                        <a:t>/ </a:t>
                      </a:r>
                      <a:r>
                        <a:rPr lang="de-DE" dirty="0"/>
                        <a:t>Sprache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3200" spc="32">
                          <a:solidFill>
                            <a:srgbClr val="53575F"/>
                          </a:solidFill>
                          <a:latin typeface="Founders Grotesk Medium"/>
                          <a:ea typeface="Founders Grotesk Medium"/>
                          <a:cs typeface="Founders Grotesk Medium"/>
                          <a:sym typeface="Founders Grotesk Medium"/>
                        </a:defRPr>
                      </a:pPr>
                      <a:r>
                        <a:rPr b="1" dirty="0">
                          <a:latin typeface="Founders Grotesk"/>
                          <a:ea typeface="Founders Grotesk"/>
                          <a:cs typeface="Founders Grotesk"/>
                          <a:sym typeface="Founders Grotesk"/>
                        </a:rPr>
                        <a:t>Kunst</a:t>
                      </a:r>
                      <a:r>
                        <a:rPr dirty="0"/>
                        <a:t>/ </a:t>
                      </a:r>
                      <a:r>
                        <a:rPr dirty="0" err="1"/>
                        <a:t>Textil</a:t>
                      </a:r>
                      <a:r>
                        <a:rPr lang="de-DE" dirty="0"/>
                        <a:t>/Gestaltendes Werken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Wie ist das Schuljahr gepl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Wie ist das Schuljahr geplant?</a:t>
            </a:r>
          </a:p>
        </p:txBody>
      </p:sp>
      <p:sp>
        <p:nvSpPr>
          <p:cNvPr id="208" name="1. Impulspha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 1. </a:t>
            </a:r>
            <a:r>
              <a:rPr dirty="0" err="1"/>
              <a:t>Impulsphase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</a:t>
            </a:r>
            <a:r>
              <a:rPr dirty="0" err="1"/>
              <a:t>Gemeinsame</a:t>
            </a:r>
            <a:r>
              <a:rPr dirty="0"/>
              <a:t> </a:t>
            </a:r>
            <a:r>
              <a:rPr dirty="0" err="1"/>
              <a:t>Themenfindung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</a:t>
            </a:r>
            <a:r>
              <a:rPr dirty="0" err="1"/>
              <a:t>Besuch</a:t>
            </a:r>
            <a:r>
              <a:rPr dirty="0"/>
              <a:t> </a:t>
            </a:r>
            <a:r>
              <a:rPr dirty="0" err="1"/>
              <a:t>außerschulischer</a:t>
            </a:r>
            <a:r>
              <a:rPr dirty="0"/>
              <a:t> </a:t>
            </a:r>
            <a:r>
              <a:rPr dirty="0" err="1"/>
              <a:t>Kultureinrichtungen</a:t>
            </a:r>
            <a:r>
              <a:rPr dirty="0"/>
              <a:t> </a:t>
            </a:r>
            <a:r>
              <a:rPr dirty="0" err="1"/>
              <a:t>wie</a:t>
            </a:r>
            <a:r>
              <a:rPr dirty="0"/>
              <a:t> z.B. Museum, </a:t>
            </a:r>
            <a:r>
              <a:rPr dirty="0" err="1"/>
              <a:t>Ausstellung,Theater</a:t>
            </a:r>
            <a:r>
              <a:rPr dirty="0"/>
              <a:t>,  </a:t>
            </a:r>
            <a:r>
              <a:rPr dirty="0" err="1"/>
              <a:t>Konzert</a:t>
            </a:r>
            <a:r>
              <a:rPr dirty="0"/>
              <a:t> </a:t>
            </a:r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Je </a:t>
            </a:r>
            <a:r>
              <a:rPr dirty="0" err="1"/>
              <a:t>nach</a:t>
            </a:r>
            <a:r>
              <a:rPr dirty="0"/>
              <a:t> Thema:  </a:t>
            </a:r>
            <a:r>
              <a:rPr dirty="0" err="1"/>
              <a:t>Besuch</a:t>
            </a:r>
            <a:r>
              <a:rPr dirty="0"/>
              <a:t> von </a:t>
            </a:r>
            <a:r>
              <a:rPr dirty="0" err="1"/>
              <a:t>Beratungstellen</a:t>
            </a:r>
            <a:r>
              <a:rPr dirty="0"/>
              <a:t>, </a:t>
            </a:r>
            <a:r>
              <a:rPr dirty="0" err="1"/>
              <a:t>Nabu</a:t>
            </a:r>
            <a:r>
              <a:rPr dirty="0"/>
              <a:t>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uiExpan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Wie ist das Schuljahr gepl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Wie ist das Schuljahr geplant?</a:t>
            </a:r>
          </a:p>
        </p:txBody>
      </p:sp>
      <p:sp>
        <p:nvSpPr>
          <p:cNvPr id="211" name="2. Experimentier- und Verdichtungspha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2. </a:t>
            </a:r>
            <a:r>
              <a:rPr dirty="0" err="1"/>
              <a:t>Experimentier</a:t>
            </a:r>
            <a:r>
              <a:rPr dirty="0"/>
              <a:t>- und </a:t>
            </a:r>
            <a:r>
              <a:rPr dirty="0" err="1"/>
              <a:t>Verdichtungsphase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</a:t>
            </a:r>
            <a:r>
              <a:rPr dirty="0" err="1"/>
              <a:t>Arbeitstechniken</a:t>
            </a:r>
            <a:r>
              <a:rPr dirty="0"/>
              <a:t> </a:t>
            </a:r>
            <a:r>
              <a:rPr dirty="0" err="1"/>
              <a:t>der</a:t>
            </a:r>
            <a:r>
              <a:rPr dirty="0"/>
              <a:t> </a:t>
            </a:r>
            <a:r>
              <a:rPr dirty="0" err="1"/>
              <a:t>einzelnen</a:t>
            </a:r>
            <a:r>
              <a:rPr dirty="0"/>
              <a:t> </a:t>
            </a:r>
            <a:r>
              <a:rPr dirty="0" err="1"/>
              <a:t>Künste</a:t>
            </a:r>
            <a:r>
              <a:rPr dirty="0"/>
              <a:t> </a:t>
            </a:r>
            <a:r>
              <a:rPr dirty="0" err="1"/>
              <a:t>kennenlernen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</a:t>
            </a:r>
            <a:r>
              <a:rPr dirty="0" err="1"/>
              <a:t>Übertragung</a:t>
            </a:r>
            <a:r>
              <a:rPr dirty="0"/>
              <a:t> des </a:t>
            </a:r>
            <a:r>
              <a:rPr dirty="0" err="1"/>
              <a:t>Gelernten</a:t>
            </a:r>
            <a:r>
              <a:rPr dirty="0"/>
              <a:t> auf das </a:t>
            </a:r>
            <a:r>
              <a:rPr dirty="0" err="1"/>
              <a:t>gemeinsame</a:t>
            </a:r>
            <a:r>
              <a:rPr dirty="0"/>
              <a:t> Thema </a:t>
            </a:r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</a:t>
            </a:r>
            <a:r>
              <a:rPr dirty="0" err="1"/>
              <a:t>Besuch</a:t>
            </a:r>
            <a:r>
              <a:rPr dirty="0"/>
              <a:t> </a:t>
            </a:r>
            <a:r>
              <a:rPr dirty="0" err="1"/>
              <a:t>außerschulischer</a:t>
            </a:r>
            <a:r>
              <a:rPr dirty="0"/>
              <a:t> </a:t>
            </a:r>
            <a:r>
              <a:rPr dirty="0" err="1"/>
              <a:t>Kultureinrichtungen</a:t>
            </a:r>
            <a:endParaRPr dirty="0"/>
          </a:p>
          <a:p>
            <a:pPr defTabSz="460502">
              <a:tabLst>
                <a:tab pos="457200" algn="l"/>
              </a:tabLst>
              <a:defRPr sz="7840"/>
            </a:pPr>
            <a:r>
              <a:rPr dirty="0"/>
              <a:t>- </a:t>
            </a:r>
            <a:r>
              <a:rPr dirty="0" err="1"/>
              <a:t>berufspraktische</a:t>
            </a:r>
            <a:r>
              <a:rPr dirty="0"/>
              <a:t> </a:t>
            </a:r>
            <a:r>
              <a:rPr dirty="0" err="1"/>
              <a:t>Eindrücke</a:t>
            </a:r>
            <a:r>
              <a:rPr dirty="0"/>
              <a:t> </a:t>
            </a:r>
            <a:r>
              <a:rPr dirty="0" err="1"/>
              <a:t>sammeln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uiExpan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Wie ist das Schuljahr gepl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Wie ist das Schuljahr geplant?</a:t>
            </a:r>
          </a:p>
        </p:txBody>
      </p:sp>
      <p:sp>
        <p:nvSpPr>
          <p:cNvPr id="214" name="3. Entscheidungsphase…"/>
          <p:cNvSpPr txBox="1">
            <a:spLocks noGrp="1"/>
          </p:cNvSpPr>
          <p:nvPr>
            <p:ph type="body" idx="1"/>
          </p:nvPr>
        </p:nvSpPr>
        <p:spPr>
          <a:xfrm>
            <a:off x="575641" y="2370954"/>
            <a:ext cx="23241001" cy="10776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385318">
              <a:tabLst>
                <a:tab pos="381000" algn="l"/>
              </a:tabLst>
              <a:defRPr sz="6560"/>
            </a:pPr>
            <a:r>
              <a:rPr dirty="0"/>
              <a:t>3. </a:t>
            </a:r>
            <a:r>
              <a:rPr dirty="0" err="1"/>
              <a:t>Entscheidungsphase</a:t>
            </a:r>
            <a:endParaRPr dirty="0"/>
          </a:p>
          <a:p>
            <a:pPr defTabSz="385318">
              <a:tabLst>
                <a:tab pos="381000" algn="l"/>
              </a:tabLst>
              <a:defRPr sz="6560"/>
            </a:pPr>
            <a:r>
              <a:rPr dirty="0"/>
              <a:t>- </a:t>
            </a:r>
            <a:r>
              <a:rPr dirty="0" err="1"/>
              <a:t>Fokussierung</a:t>
            </a:r>
            <a:r>
              <a:rPr dirty="0"/>
              <a:t> auf unser Thema und </a:t>
            </a:r>
            <a:r>
              <a:rPr dirty="0" err="1"/>
              <a:t>Arbeit</a:t>
            </a:r>
            <a:r>
              <a:rPr dirty="0"/>
              <a:t> an </a:t>
            </a:r>
            <a:r>
              <a:rPr dirty="0" err="1"/>
              <a:t>der</a:t>
            </a:r>
            <a:r>
              <a:rPr dirty="0"/>
              <a:t> </a:t>
            </a:r>
            <a:r>
              <a:rPr dirty="0" err="1"/>
              <a:t>künstlerische</a:t>
            </a:r>
            <a:r>
              <a:rPr lang="de-DE" dirty="0"/>
              <a:t>n</a:t>
            </a:r>
            <a:r>
              <a:rPr dirty="0"/>
              <a:t> </a:t>
            </a:r>
            <a:r>
              <a:rPr dirty="0" err="1"/>
              <a:t>Umsetzung</a:t>
            </a:r>
            <a:r>
              <a:rPr dirty="0"/>
              <a:t> </a:t>
            </a:r>
          </a:p>
          <a:p>
            <a:pPr defTabSz="385318">
              <a:tabLst>
                <a:tab pos="381000" algn="l"/>
              </a:tabLst>
              <a:defRPr sz="6560"/>
            </a:pPr>
            <a:r>
              <a:rPr dirty="0"/>
              <a:t>- </a:t>
            </a:r>
            <a:r>
              <a:rPr dirty="0" err="1"/>
              <a:t>Erarbeitung</a:t>
            </a:r>
            <a:r>
              <a:rPr dirty="0"/>
              <a:t> </a:t>
            </a:r>
            <a:r>
              <a:rPr dirty="0" err="1"/>
              <a:t>eines</a:t>
            </a:r>
            <a:r>
              <a:rPr dirty="0"/>
              <a:t> </a:t>
            </a:r>
            <a:r>
              <a:rPr dirty="0" err="1"/>
              <a:t>gemeinsamen</a:t>
            </a:r>
            <a:r>
              <a:rPr lang="de-DE" dirty="0"/>
              <a:t> </a:t>
            </a:r>
            <a:r>
              <a:rPr dirty="0" err="1"/>
              <a:t>Theaterstücks</a:t>
            </a:r>
            <a:r>
              <a:rPr dirty="0"/>
              <a:t>, </a:t>
            </a:r>
            <a:r>
              <a:rPr lang="de-DE" dirty="0"/>
              <a:t>einer Ausstellung</a:t>
            </a:r>
            <a:r>
              <a:rPr dirty="0"/>
              <a:t>, </a:t>
            </a:r>
            <a:r>
              <a:rPr dirty="0" err="1"/>
              <a:t>eines</a:t>
            </a:r>
            <a:r>
              <a:rPr dirty="0"/>
              <a:t> </a:t>
            </a:r>
            <a:r>
              <a:rPr dirty="0" err="1"/>
              <a:t>Hörspiel</a:t>
            </a:r>
            <a:r>
              <a:rPr lang="de-DE" dirty="0"/>
              <a:t>s, eines Filmes, eines Bühnenbildes…</a:t>
            </a:r>
            <a:endParaRPr dirty="0"/>
          </a:p>
          <a:p>
            <a:pPr defTabSz="385318">
              <a:tabLst>
                <a:tab pos="381000" algn="l"/>
              </a:tabLst>
              <a:defRPr sz="6560"/>
            </a:pPr>
            <a:r>
              <a:rPr dirty="0"/>
              <a:t>- </a:t>
            </a:r>
            <a:r>
              <a:rPr dirty="0" err="1"/>
              <a:t>Werbung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unser Event: </a:t>
            </a:r>
            <a:r>
              <a:rPr dirty="0" err="1"/>
              <a:t>Gestaltung</a:t>
            </a:r>
            <a:r>
              <a:rPr dirty="0"/>
              <a:t> von </a:t>
            </a:r>
            <a:r>
              <a:rPr dirty="0" err="1"/>
              <a:t>Flyern</a:t>
            </a:r>
            <a:r>
              <a:rPr dirty="0"/>
              <a:t>/ </a:t>
            </a:r>
            <a:r>
              <a:rPr dirty="0" err="1"/>
              <a:t>Zeitungsartikeln</a:t>
            </a:r>
            <a:r>
              <a:rPr dirty="0"/>
              <a:t>/ </a:t>
            </a:r>
            <a:r>
              <a:rPr dirty="0" err="1"/>
              <a:t>Plakaten</a:t>
            </a:r>
            <a:r>
              <a:rPr lang="de-DE" dirty="0"/>
              <a:t> / Social Media</a:t>
            </a:r>
            <a:endParaRPr dirty="0"/>
          </a:p>
          <a:p>
            <a:pPr defTabSz="385318">
              <a:tabLst>
                <a:tab pos="381000" algn="l"/>
              </a:tabLst>
              <a:defRPr sz="6560"/>
            </a:pPr>
            <a:r>
              <a:rPr dirty="0"/>
              <a:t>- </a:t>
            </a:r>
            <a:r>
              <a:rPr dirty="0" err="1"/>
              <a:t>Achtung</a:t>
            </a:r>
            <a:r>
              <a:rPr dirty="0"/>
              <a:t>: Hier </a:t>
            </a:r>
            <a:r>
              <a:rPr dirty="0" err="1"/>
              <a:t>kommen</a:t>
            </a:r>
            <a:r>
              <a:rPr dirty="0"/>
              <a:t> </a:t>
            </a:r>
            <a:r>
              <a:rPr dirty="0" err="1"/>
              <a:t>zusätzliche</a:t>
            </a:r>
            <a:r>
              <a:rPr dirty="0"/>
              <a:t> </a:t>
            </a:r>
            <a:r>
              <a:rPr dirty="0" err="1"/>
              <a:t>Termine</a:t>
            </a:r>
            <a:r>
              <a:rPr dirty="0"/>
              <a:t> (z.B. Probe an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Wochenende</a:t>
            </a:r>
            <a:r>
              <a:rPr dirty="0"/>
              <a:t>) auf </a:t>
            </a:r>
            <a:r>
              <a:rPr dirty="0" err="1"/>
              <a:t>dich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uiExpan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Wie ist das Schuljahr gepl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Wie ist das Schuljahr geplant?</a:t>
            </a:r>
          </a:p>
        </p:txBody>
      </p:sp>
      <p:sp>
        <p:nvSpPr>
          <p:cNvPr id="217" name="4. Präsentationsphase…"/>
          <p:cNvSpPr txBox="1">
            <a:spLocks noGrp="1"/>
          </p:cNvSpPr>
          <p:nvPr>
            <p:ph type="body" idx="1"/>
          </p:nvPr>
        </p:nvSpPr>
        <p:spPr>
          <a:xfrm>
            <a:off x="575641" y="2457206"/>
            <a:ext cx="23241001" cy="10690073"/>
          </a:xfrm>
          <a:prstGeom prst="rect">
            <a:avLst/>
          </a:prstGeom>
        </p:spPr>
        <p:txBody>
          <a:bodyPr/>
          <a:lstStyle/>
          <a:p>
            <a:pPr defTabSz="422909">
              <a:tabLst>
                <a:tab pos="419100" algn="l"/>
              </a:tabLst>
              <a:defRPr sz="7200"/>
            </a:pPr>
            <a:r>
              <a:rPr dirty="0"/>
              <a:t>4. </a:t>
            </a:r>
            <a:r>
              <a:rPr dirty="0" err="1">
                <a:latin typeface="Euphemia UCAS Bold"/>
                <a:ea typeface="Euphemia UCAS Bold"/>
                <a:cs typeface="Euphemia UCAS Bold"/>
                <a:sym typeface="Euphemia UCAS Bold"/>
              </a:rPr>
              <a:t>Präsentationsphase</a:t>
            </a:r>
            <a:endParaRPr dirty="0">
              <a:latin typeface="Euphemia UCAS Bold"/>
              <a:ea typeface="Euphemia UCAS Bold"/>
              <a:cs typeface="Euphemia UCAS Bold"/>
              <a:sym typeface="Euphemia UCAS Bold"/>
            </a:endParaRPr>
          </a:p>
          <a:p>
            <a:pPr defTabSz="422909">
              <a:tabLst>
                <a:tab pos="419100" algn="l"/>
              </a:tabLst>
              <a:defRPr sz="7200"/>
            </a:pPr>
            <a:r>
              <a:rPr dirty="0"/>
              <a:t>- </a:t>
            </a:r>
            <a:r>
              <a:rPr dirty="0" err="1"/>
              <a:t>öffentliche</a:t>
            </a:r>
            <a:r>
              <a:rPr dirty="0"/>
              <a:t> </a:t>
            </a:r>
            <a:r>
              <a:rPr dirty="0" err="1"/>
              <a:t>Aufführung</a:t>
            </a:r>
            <a:r>
              <a:rPr dirty="0"/>
              <a:t> des </a:t>
            </a:r>
            <a:r>
              <a:rPr dirty="0" err="1"/>
              <a:t>Erarbeiteten</a:t>
            </a:r>
            <a:r>
              <a:rPr dirty="0"/>
              <a:t> </a:t>
            </a:r>
            <a:r>
              <a:rPr dirty="0" err="1"/>
              <a:t>vor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größeren</a:t>
            </a:r>
            <a:r>
              <a:rPr dirty="0"/>
              <a:t> </a:t>
            </a:r>
            <a:r>
              <a:rPr dirty="0" err="1"/>
              <a:t>Publikum</a:t>
            </a:r>
            <a:r>
              <a:rPr dirty="0"/>
              <a:t> </a:t>
            </a:r>
          </a:p>
          <a:p>
            <a:pPr defTabSz="422909">
              <a:tabLst>
                <a:tab pos="419100" algn="l"/>
              </a:tabLst>
              <a:defRPr sz="7200"/>
            </a:pPr>
            <a:r>
              <a:rPr dirty="0"/>
              <a:t>- z.B. </a:t>
            </a:r>
            <a:r>
              <a:rPr dirty="0" err="1"/>
              <a:t>Ausstellung</a:t>
            </a:r>
            <a:r>
              <a:rPr dirty="0"/>
              <a:t>, </a:t>
            </a:r>
            <a:r>
              <a:rPr dirty="0" err="1"/>
              <a:t>Theatervorführung</a:t>
            </a:r>
            <a:r>
              <a:rPr dirty="0"/>
              <a:t>,  </a:t>
            </a:r>
            <a:r>
              <a:rPr dirty="0" err="1"/>
              <a:t>Modenschau</a:t>
            </a:r>
            <a:r>
              <a:rPr dirty="0"/>
              <a:t>, </a:t>
            </a:r>
            <a:r>
              <a:rPr dirty="0" err="1"/>
              <a:t>Filmvorführung</a:t>
            </a:r>
            <a:r>
              <a:rPr lang="de-DE" dirty="0"/>
              <a:t> oder ähnliches (</a:t>
            </a:r>
            <a:r>
              <a:rPr dirty="0"/>
              <a:t>in </a:t>
            </a:r>
            <a:r>
              <a:rPr dirty="0" err="1"/>
              <a:t>der</a:t>
            </a:r>
            <a:r>
              <a:rPr dirty="0"/>
              <a:t> </a:t>
            </a:r>
            <a:r>
              <a:rPr dirty="0" err="1"/>
              <a:t>Oldenburger</a:t>
            </a:r>
            <a:r>
              <a:rPr dirty="0"/>
              <a:t> </a:t>
            </a:r>
            <a:r>
              <a:rPr dirty="0" err="1"/>
              <a:t>Kunstschule</a:t>
            </a:r>
            <a:r>
              <a:rPr dirty="0"/>
              <a:t> / </a:t>
            </a:r>
            <a:r>
              <a:rPr dirty="0" err="1"/>
              <a:t>Verein</a:t>
            </a:r>
            <a:r>
              <a:rPr dirty="0"/>
              <a:t> </a:t>
            </a:r>
            <a:r>
              <a:rPr dirty="0" err="1"/>
              <a:t>Jugendkulturarbeit</a:t>
            </a:r>
            <a:r>
              <a:rPr dirty="0"/>
              <a:t>/ </a:t>
            </a:r>
            <a:r>
              <a:rPr dirty="0" err="1"/>
              <a:t>Freizeitstätte</a:t>
            </a:r>
            <a:r>
              <a:rPr dirty="0"/>
              <a:t> </a:t>
            </a:r>
            <a:r>
              <a:rPr dirty="0" err="1"/>
              <a:t>Bürgerfelde</a:t>
            </a:r>
            <a:r>
              <a:rPr dirty="0"/>
              <a:t>/ O1/ </a:t>
            </a:r>
            <a:r>
              <a:rPr dirty="0" err="1"/>
              <a:t>Kulturetage</a:t>
            </a:r>
            <a:r>
              <a:rPr lang="de-DE" dirty="0"/>
              <a:t>/ Kulturgalerie der OBS usw.)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uiExpan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ie ist das Schuljahr gepl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Wie ist das Schuljahr geplant?</a:t>
            </a:r>
          </a:p>
        </p:txBody>
      </p:sp>
      <p:sp>
        <p:nvSpPr>
          <p:cNvPr id="220" name="5. Reflexionspha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5. </a:t>
            </a:r>
            <a:r>
              <a:rPr dirty="0" err="1"/>
              <a:t>Reflexionsphase</a:t>
            </a:r>
            <a:endParaRPr dirty="0"/>
          </a:p>
          <a:p>
            <a:endParaRPr dirty="0"/>
          </a:p>
          <a:p>
            <a:r>
              <a:rPr dirty="0"/>
              <a:t>- Was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uns</a:t>
            </a:r>
            <a:r>
              <a:rPr dirty="0"/>
              <a:t> gut </a:t>
            </a:r>
            <a:r>
              <a:rPr dirty="0" err="1"/>
              <a:t>gelungen</a:t>
            </a:r>
            <a:r>
              <a:rPr dirty="0"/>
              <a:t> ?</a:t>
            </a:r>
          </a:p>
          <a:p>
            <a:r>
              <a:rPr dirty="0"/>
              <a:t>- Was </a:t>
            </a:r>
            <a:r>
              <a:rPr dirty="0" err="1"/>
              <a:t>müssten</a:t>
            </a:r>
            <a:r>
              <a:rPr dirty="0"/>
              <a:t>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beim</a:t>
            </a:r>
            <a:r>
              <a:rPr dirty="0"/>
              <a:t> </a:t>
            </a:r>
            <a:r>
              <a:rPr dirty="0" err="1"/>
              <a:t>nächsten</a:t>
            </a:r>
            <a:r>
              <a:rPr dirty="0"/>
              <a:t> Mal </a:t>
            </a:r>
            <a:r>
              <a:rPr dirty="0" err="1"/>
              <a:t>anders</a:t>
            </a:r>
            <a:r>
              <a:rPr dirty="0"/>
              <a:t> </a:t>
            </a:r>
            <a:r>
              <a:rPr dirty="0" err="1"/>
              <a:t>machen</a:t>
            </a:r>
            <a:r>
              <a:rPr dirty="0"/>
              <a:t>?</a:t>
            </a:r>
            <a:endParaRPr lang="de-DE" dirty="0"/>
          </a:p>
          <a:p>
            <a:r>
              <a:rPr lang="de-DE" dirty="0"/>
              <a:t>- Planung künftiger Projekte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uiExpan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ie wird das Fach benote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Wie wird das Fach benotet?</a:t>
            </a:r>
          </a:p>
        </p:txBody>
      </p:sp>
      <p:sp>
        <p:nvSpPr>
          <p:cNvPr id="223" name="- Lerntagebuch…"/>
          <p:cNvSpPr txBox="1">
            <a:spLocks noGrp="1"/>
          </p:cNvSpPr>
          <p:nvPr>
            <p:ph type="body" idx="1"/>
          </p:nvPr>
        </p:nvSpPr>
        <p:spPr>
          <a:xfrm>
            <a:off x="571500" y="3255190"/>
            <a:ext cx="23241000" cy="9870679"/>
          </a:xfrm>
          <a:prstGeom prst="rect">
            <a:avLst/>
          </a:prstGeom>
        </p:spPr>
        <p:txBody>
          <a:bodyPr/>
          <a:lstStyle/>
          <a:p>
            <a:pPr defTabSz="343027">
              <a:tabLst>
                <a:tab pos="342900" algn="l"/>
              </a:tabLst>
              <a:defRPr sz="5840"/>
            </a:pPr>
            <a:r>
              <a:rPr dirty="0"/>
              <a:t>- </a:t>
            </a:r>
            <a:r>
              <a:rPr dirty="0" err="1"/>
              <a:t>Lerntagebuch</a:t>
            </a:r>
            <a:endParaRPr dirty="0"/>
          </a:p>
          <a:p>
            <a:pPr defTabSz="343027">
              <a:tabLst>
                <a:tab pos="342900" algn="l"/>
              </a:tabLst>
              <a:defRPr sz="5840"/>
            </a:pPr>
            <a:r>
              <a:rPr dirty="0"/>
              <a:t>- </a:t>
            </a:r>
            <a:r>
              <a:rPr dirty="0" err="1"/>
              <a:t>Kurzreferate</a:t>
            </a:r>
            <a:r>
              <a:rPr dirty="0"/>
              <a:t>, Warm-ups</a:t>
            </a:r>
          </a:p>
          <a:p>
            <a:pPr defTabSz="343027">
              <a:tabLst>
                <a:tab pos="342900" algn="l"/>
              </a:tabLst>
              <a:defRPr sz="5840"/>
            </a:pPr>
            <a:r>
              <a:rPr dirty="0"/>
              <a:t>- </a:t>
            </a:r>
            <a:r>
              <a:rPr dirty="0" err="1"/>
              <a:t>Präsentationen</a:t>
            </a:r>
            <a:r>
              <a:rPr lang="de-DE" dirty="0"/>
              <a:t> und praktische Arbeiten</a:t>
            </a:r>
          </a:p>
          <a:p>
            <a:pPr defTabSz="343027">
              <a:tabLst>
                <a:tab pos="342900" algn="l"/>
              </a:tabLst>
              <a:defRPr sz="5840"/>
            </a:pPr>
            <a:r>
              <a:rPr lang="de-DE" dirty="0"/>
              <a:t>- Mitarbeit in der Projektentwicklung und in den Arbeitsphasen</a:t>
            </a:r>
          </a:p>
          <a:p>
            <a:pPr defTabSz="343027">
              <a:tabLst>
                <a:tab pos="342900" algn="l"/>
              </a:tabLst>
              <a:defRPr sz="5840"/>
            </a:pPr>
            <a:r>
              <a:rPr lang="de-DE" dirty="0"/>
              <a:t>- regelmäßige Teilnahme</a:t>
            </a:r>
          </a:p>
          <a:p>
            <a:pPr defTabSz="343027">
              <a:tabLst>
                <a:tab pos="342900" algn="l"/>
              </a:tabLst>
              <a:defRPr sz="5840"/>
            </a:pPr>
            <a:r>
              <a:rPr lang="de-DE" dirty="0"/>
              <a:t>- geklärt wird noch, ob es eine gemeinsame oder zwei einzelne Noten (gestalterischer und darstellender Bereich) geben wird.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uiExpand="1" build="p" bldLvl="5" animBg="1" advAuto="0"/>
    </p:bldLst>
  </p:timing>
</p:sld>
</file>

<file path=ppt/theme/theme1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00003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-42" normalizeH="0" baseline="0">
            <a:ln>
              <a:noFill/>
            </a:ln>
            <a:solidFill>
              <a:srgbClr val="000000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-42" normalizeH="0" baseline="0">
            <a:ln>
              <a:noFill/>
            </a:ln>
            <a:solidFill>
              <a:srgbClr val="000000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Benutzerdefiniert</PresentationFormat>
  <Slides>11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28_Academy</vt:lpstr>
      <vt:lpstr>Profil: Kulturelle Bildung</vt:lpstr>
      <vt:lpstr>Was  verbirgt sich hinter dem  Profil KuBi?</vt:lpstr>
      <vt:lpstr>Wie ist das Profil KuBi aufgebaut? </vt:lpstr>
      <vt:lpstr>Wie ist das Schuljahr geplant?</vt:lpstr>
      <vt:lpstr>Wie ist das Schuljahr geplant?</vt:lpstr>
      <vt:lpstr>Wie ist das Schuljahr geplant?</vt:lpstr>
      <vt:lpstr>Wie ist das Schuljahr geplant?</vt:lpstr>
      <vt:lpstr>Wie ist das Schuljahr geplant?</vt:lpstr>
      <vt:lpstr>Wie wird das Fach benotet?</vt:lpstr>
      <vt:lpstr>Das Profil KuBi ist genau das richtige für dich, wenn…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Profil: Kulturelle Bildung</dc:title>
  <cp:lastModifiedBy>Silvia Gramsch</cp:lastModifiedBy>
  <cp:revision>3</cp:revision>
  <dcterms:modified xsi:type="dcterms:W3CDTF">2024-04-03T13:58:25Z</dcterms:modified>
</cp:coreProperties>
</file>