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12"/>
  </p:notesMasterIdLst>
  <p:sldIdLst>
    <p:sldId id="256" r:id="rId4"/>
    <p:sldId id="258" r:id="rId5"/>
    <p:sldId id="265" r:id="rId6"/>
    <p:sldId id="260" r:id="rId7"/>
    <p:sldId id="270" r:id="rId8"/>
    <p:sldId id="293" r:id="rId9"/>
    <p:sldId id="263" r:id="rId10"/>
    <p:sldId id="297" r:id="rId11"/>
  </p:sldIdLst>
  <p:sldSz cx="9144000" cy="6858000" type="screen4x3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2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1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4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de-DE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86075424782428"/>
          <c:y val="5.7636673837252399E-2"/>
          <c:w val="0.51960215499378404"/>
          <c:h val="0.93004969957718298"/>
        </c:manualLayout>
      </c:layout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Module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</c:spPr>
          <c:explosion val="2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C204-42B4-A2CB-379F04EC376D}"/>
              </c:ext>
            </c:extLst>
          </c:dPt>
          <c:dPt>
            <c:idx val="1"/>
            <c:bubble3D val="0"/>
            <c:spPr>
              <a:solidFill>
                <a:srgbClr val="C0504D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C204-42B4-A2CB-379F04EC376D}"/>
              </c:ext>
            </c:extLst>
          </c:dPt>
          <c:dPt>
            <c:idx val="2"/>
            <c:bubble3D val="0"/>
            <c:spPr>
              <a:solidFill>
                <a:srgbClr val="9BBB59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C204-42B4-A2CB-379F04EC376D}"/>
              </c:ext>
            </c:extLst>
          </c:dPt>
          <c:dPt>
            <c:idx val="3"/>
            <c:bubble3D val="0"/>
            <c:spPr>
              <a:solidFill>
                <a:srgbClr val="8064A2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7-C204-42B4-A2CB-379F04EC376D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600" b="0" strike="noStrike" spc="-1">
                        <a:solidFill>
                          <a:srgbClr val="FFFFFF"/>
                        </a:solidFill>
                        <a:latin typeface="Arial"/>
                      </a:rPr>
                      <a:t>P</a:t>
                    </a:r>
                    <a:r>
                      <a:rPr lang="en-US" sz="1600" b="0" strike="noStrike" spc="-1">
                        <a:latin typeface="Arial"/>
                      </a:rPr>
                      <a:t>ersönliche </a:t>
                    </a:r>
                  </a:p>
                  <a:p>
                    <a:r>
                      <a:rPr lang="en-US" sz="1600" b="0" strike="noStrike" spc="-1">
                        <a:latin typeface="Arial"/>
                      </a:rPr>
                      <a:t>und berufliche Perspektive</a:t>
                    </a:r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204-42B4-A2CB-379F04EC376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300" b="0" strike="noStrike" spc="-1">
                        <a:solidFill>
                          <a:srgbClr val="FFFFFF"/>
                        </a:solidFill>
                        <a:latin typeface="Arial"/>
                      </a:rPr>
                      <a:t>G</a:t>
                    </a:r>
                    <a:r>
                      <a:rPr lang="en-US" sz="1300" b="0" strike="noStrike" spc="-1">
                        <a:latin typeface="Arial"/>
                      </a:rPr>
                      <a:t>esundheit und Pflege</a:t>
                    </a:r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C204-42B4-A2CB-379F04EC376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600" b="0" strike="noStrike" spc="-1">
                        <a:solidFill>
                          <a:srgbClr val="FFFFFF"/>
                        </a:solidFill>
                        <a:latin typeface="Arial"/>
                      </a:rPr>
                      <a:t>E</a:t>
                    </a:r>
                    <a:r>
                      <a:rPr lang="en-US" sz="1600" b="0" strike="noStrike" spc="-1">
                        <a:latin typeface="Arial"/>
                      </a:rPr>
                      <a:t>rnährung</a:t>
                    </a:r>
                  </a:p>
                  <a:p>
                    <a:r>
                      <a:rPr lang="en-US" sz="1600" b="0" strike="noStrike" spc="-1">
                        <a:latin typeface="Arial"/>
                      </a:rPr>
                      <a:t> und Hauswirt-schaft</a:t>
                    </a:r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C204-42B4-A2CB-379F04EC376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300" b="0" strike="noStrike" spc="-1">
                        <a:solidFill>
                          <a:srgbClr val="FFFFFF"/>
                        </a:solidFill>
                        <a:latin typeface="Arial"/>
                      </a:rPr>
                      <a:t>S</a:t>
                    </a:r>
                    <a:r>
                      <a:rPr lang="en-US" sz="1300" b="0" strike="noStrike" spc="-1">
                        <a:latin typeface="Arial"/>
                      </a:rPr>
                      <a:t>ozial-</a:t>
                    </a:r>
                  </a:p>
                  <a:p>
                    <a:r>
                      <a:rPr lang="en-US" sz="1300" b="0" strike="noStrike" spc="-1">
                        <a:latin typeface="Arial"/>
                      </a:rPr>
                      <a:t>pädagogik</a:t>
                    </a:r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C204-42B4-A2CB-379F04EC37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 strike="noStrike" spc="-1">
                    <a:solidFill>
                      <a:srgbClr val="FFFFFF"/>
                    </a:solidFill>
                    <a:latin typeface="Calibri"/>
                  </a:defRPr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categories</c:f>
              <c:strCache>
                <c:ptCount val="4"/>
                <c:pt idx="0">
                  <c:v>Persönliche und berufliche Perspektive</c:v>
                </c:pt>
                <c:pt idx="1">
                  <c:v>Sozialpädagogik</c:v>
                </c:pt>
                <c:pt idx="2">
                  <c:v>Ernährung und Hauswirtschaft</c:v>
                </c:pt>
                <c:pt idx="3">
                  <c:v>Gesundheit und Pflege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204-42B4-A2CB-379F04EC37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solidFill>
          <a:srgbClr val="FFFFFF"/>
        </a:solidFill>
        <a:ln>
          <a:noFill/>
        </a:ln>
      </c:spPr>
    </c:plotArea>
    <c:plotVisOnly val="1"/>
    <c:dispBlanksAs val="gap"/>
    <c:showDLblsOverMax val="1"/>
  </c:chart>
  <c:spPr>
    <a:noFill/>
    <a:ln w="9360">
      <a:solidFill>
        <a:srgbClr val="D9D9D9"/>
      </a:solidFill>
      <a:round/>
    </a:ln>
  </c:spPr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93C0E-9C0A-DB44-BD10-B6A650E7B524}" type="datetimeFigureOut">
              <a:rPr lang="de-DE" smtClean="0"/>
              <a:t>01.06.23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D2A15-DF4B-4C43-86B0-779F3E0A2B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2624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>
            <a:extLst>
              <a:ext uri="{FF2B5EF4-FFF2-40B4-BE49-F238E27FC236}">
                <a16:creationId xmlns:a16="http://schemas.microsoft.com/office/drawing/2014/main" id="{9F5D9F93-0982-A930-6017-D9938B74FFE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EC16109-B007-4D4B-9806-1134B5872A9E}" type="slidenum">
              <a:rPr lang="de-DE" altLang="de-DE"/>
              <a:pPr eaLnBrk="1" hangingPunct="1">
                <a:spcBef>
                  <a:spcPct val="0"/>
                </a:spcBef>
              </a:pPr>
              <a:t>3</a:t>
            </a:fld>
            <a:endParaRPr lang="de-DE" altLang="de-DE"/>
          </a:p>
        </p:txBody>
      </p:sp>
      <p:sp>
        <p:nvSpPr>
          <p:cNvPr id="175107" name="Text Box 1">
            <a:extLst>
              <a:ext uri="{FF2B5EF4-FFF2-40B4-BE49-F238E27FC236}">
                <a16:creationId xmlns:a16="http://schemas.microsoft.com/office/drawing/2014/main" id="{8B6BDA11-2412-231E-4D43-25B697768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44721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1EA39C0C-E883-E44F-8151-3D3FB0364B16}" type="slidenum">
              <a:rPr lang="de-DE" altLang="de-DE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75108" name="Rectangle 2">
            <a:extLst>
              <a:ext uri="{FF2B5EF4-FFF2-40B4-BE49-F238E27FC236}">
                <a16:creationId xmlns:a16="http://schemas.microsoft.com/office/drawing/2014/main" id="{165CFF80-DF4D-C566-B09C-0597265528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46125"/>
            <a:ext cx="4972050" cy="37290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5109" name="Rectangle 3">
            <a:extLst>
              <a:ext uri="{FF2B5EF4-FFF2-40B4-BE49-F238E27FC236}">
                <a16:creationId xmlns:a16="http://schemas.microsoft.com/office/drawing/2014/main" id="{F0D540DB-968A-2E02-56B9-E790558261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724400"/>
            <a:ext cx="5486400" cy="447516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altLang="de-DE"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947E8699-DA71-505E-791B-65AAEC44FB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4C2E440-8AE4-DE48-A2C2-A9FCFBB5BD06}" type="slidenum">
              <a:rPr lang="de-DE" altLang="de-DE"/>
              <a:pPr eaLnBrk="1" hangingPunct="1">
                <a:spcBef>
                  <a:spcPct val="0"/>
                </a:spcBef>
              </a:pPr>
              <a:t>5</a:t>
            </a:fld>
            <a:endParaRPr lang="de-DE" altLang="de-DE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6BE1727E-70CD-0424-6729-EE1B222AB4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91105CB0-9DFD-DB43-B194-F3F3BAFA13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0A0982FC-7C57-6F1B-067D-77F85FC10B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B45022D3-FA87-E659-6E90-B3561E0753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D8C2BF64-A134-4F54-32DB-AAC3A5CF49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fld id="{C6B7CC7A-D8F7-954A-96DC-D0CCB313B4FC}" type="slidenum">
              <a:rPr lang="de-DE" altLang="de-DE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 typeface="Wingdings" pitchFamily="2" charset="2"/>
                <a:buNone/>
              </a:pPr>
              <a:t>8</a:t>
            </a:fld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A5235F5F-881F-4EA8-6191-B6BCF0B269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FA3B7F8B-80C9-A07D-C0E9-B2F9DFB36D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C19285F-A55B-0655-B2E8-2EB9A44CC6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>
                <a:cs typeface="Arial" charset="0"/>
              </a:defRPr>
            </a:lvl1pPr>
          </a:lstStyle>
          <a:p>
            <a:pPr algn="l">
              <a:defRPr/>
            </a:pPr>
            <a:r>
              <a:rPr lang="de-DE"/>
              <a:t>19. /20. April 2012 			© Jane Agena und Gerda Mülder 						</a:t>
            </a:r>
          </a:p>
          <a:p>
            <a:pPr>
              <a:defRPr/>
            </a:pPr>
            <a:r>
              <a:rPr lang="de-DE"/>
              <a:t>			</a:t>
            </a:r>
          </a:p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5619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7F8702-1DA2-778F-0313-7945F41F29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>
                <a:cs typeface="Arial" charset="0"/>
              </a:defRPr>
            </a:lvl1pPr>
          </a:lstStyle>
          <a:p>
            <a:pPr algn="l">
              <a:defRPr/>
            </a:pPr>
            <a:r>
              <a:rPr lang="de-DE"/>
              <a:t>17./18. November  2011 			© Jane Agena und Gerda Mülder 						</a:t>
            </a:r>
          </a:p>
          <a:p>
            <a:pPr>
              <a:defRPr/>
            </a:pPr>
            <a:r>
              <a:rPr lang="de-DE"/>
              <a:t>			</a:t>
            </a:r>
          </a:p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5449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25B362-2055-4B5A-AAF8-6300F43D3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B961A4A-28C3-4848-A6C6-799AEB1C7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776595B-3890-4CFE-A854-2752A0136B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3832EB5-893F-4F97-9428-BEA9B18DC5CA}" type="datetimeFigureOut">
              <a:rPr lang="de-DE" smtClean="0"/>
              <a:t>01.06.23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7E887C-7581-4BB7-8403-47F504AEE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0B7946-F3C8-4680-ABC7-EC6F67DC0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627ADBE-73F8-4754-B867-C6221899274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E37DBA-FEB7-4147-9ACD-FEC70DFC3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0360D84-B62A-4556-9503-FF0A128786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AEC8F1-562B-481E-8547-179D778F0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2EB5-893F-4F97-9428-BEA9B18DC5CA}" type="datetimeFigureOut">
              <a:rPr lang="de-DE" smtClean="0"/>
              <a:t>01.06.23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289410-FABD-413B-9C16-961A7D31A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A93BC9-C8F8-4ACC-AB14-0C29657A3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7ADBE-73F8-4754-B867-C6221899274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F39D64-DE3F-4281-8963-DA9FF5500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E3D0F58-3342-414E-A0DD-8DD9EB3872F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4D04B8F-AD38-49CD-AF05-9ABF2E791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2EB5-893F-4F97-9428-BEA9B18DC5CA}" type="datetimeFigureOut">
              <a:rPr lang="de-DE" smtClean="0"/>
              <a:t>01.06.23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AAEB23A-78FC-432A-89E0-3077C5D9F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802F4B-4602-432C-B2CA-252BC8C27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7ADBE-73F8-4754-B867-C6221899274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954068A-BBDA-49F0-B464-24A8CBA34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82D740F-E488-4DB3-9750-ED37E99ED3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3EE613-672B-49E2-8319-0AA6A4630A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32EB5-893F-4F97-9428-BEA9B18DC5CA}" type="datetimeFigureOut">
              <a:rPr lang="de-DE" smtClean="0"/>
              <a:t>01.06.23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E1C369-2A67-421F-AE4C-2323657DED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2820773-6CD3-48C8-9702-08F482D6CE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7ADBE-73F8-4754-B867-C6221899274E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4400" b="0" strike="noStrike" spc="-1">
                <a:solidFill>
                  <a:srgbClr val="000000"/>
                </a:solidFill>
                <a:latin typeface="Calibri"/>
              </a:rPr>
              <a:t>Titelmasterformat durch Klicken bearkadekzbeiten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>
                <a:solidFill>
                  <a:srgbClr val="000000"/>
                </a:solidFill>
                <a:latin typeface="Calibri"/>
              </a:rPr>
              <a:t>Telkwdhlwkxtmasterformate durch Klicken bearbeiten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</a:rPr>
              <a:t>Zasdjhkweite Ebene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400" b="0" strike="noStrike" spc="-1">
                <a:solidFill>
                  <a:srgbClr val="000000"/>
                </a:solidFill>
                <a:latin typeface="Calibri"/>
              </a:rPr>
              <a:t>Dritte Ebene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Vierte Ebene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Fünfte Ebene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4609F185-5CB8-4B5F-82FF-D8581706434E}" type="datetime1">
              <a:rPr lang="de-DE" sz="1200" b="0" strike="noStrike" spc="-1">
                <a:solidFill>
                  <a:srgbClr val="8B8B8B"/>
                </a:solidFill>
                <a:latin typeface="Calibri"/>
              </a:rPr>
              <a:t>01.06.23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</a:rPr>
              <a:t>Profilbildung der Schule an der Ellerbäke</a:t>
            </a:r>
            <a:endParaRPr lang="de-DE" sz="12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CF1F7A04-A81E-4BB0-B984-77E27ACFDA9D}" type="slidenum">
              <a:rPr lang="de-DE" sz="1200" b="0" strike="noStrike" spc="-1">
                <a:solidFill>
                  <a:srgbClr val="8B8B8B"/>
                </a:solidFill>
                <a:latin typeface="Calibri"/>
              </a:rPr>
              <a:t>‹Nr.›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7" r:id="rId13"/>
    <p:sldLayoutId id="2147483678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wmf"/><Relationship Id="rId7" Type="http://schemas.openxmlformats.org/officeDocument/2006/relationships/image" Target="../media/image6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hyperlink" Target="https://foto.wuestenigel.com/polizei-bei-der-ifa-berlin-2018/" TargetMode="External"/><Relationship Id="rId4" Type="http://schemas.openxmlformats.org/officeDocument/2006/relationships/image" Target="../media/image3.wmf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EA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2210936" y="1935000"/>
            <a:ext cx="4476467" cy="1573513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72000" lnSpcReduction="20000"/>
          </a:bodyPr>
          <a:lstStyle/>
          <a:p>
            <a:pPr algn="ctr">
              <a:lnSpc>
                <a:spcPct val="100000"/>
              </a:lnSpc>
            </a:pPr>
            <a:r>
              <a:rPr lang="de-DE" sz="5300" b="1" strike="noStrike" spc="-1" dirty="0">
                <a:solidFill>
                  <a:srgbClr val="FF0000"/>
                </a:solidFill>
                <a:latin typeface="Calibri"/>
              </a:rPr>
              <a:t>Profil </a:t>
            </a:r>
          </a:p>
          <a:p>
            <a:pPr algn="ctr">
              <a:lnSpc>
                <a:spcPct val="100000"/>
              </a:lnSpc>
            </a:pPr>
            <a:r>
              <a:rPr lang="de-DE" sz="5300" b="1" strike="noStrike" spc="-1" dirty="0">
                <a:solidFill>
                  <a:srgbClr val="FF0000"/>
                </a:solidFill>
                <a:latin typeface="Calibri"/>
              </a:rPr>
              <a:t>Gesundheit und Soziales</a:t>
            </a:r>
            <a:endParaRPr lang="de-DE" sz="53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1364760" y="3508513"/>
            <a:ext cx="6400440" cy="872687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de-DE" sz="3200" b="0" strike="noStrike" spc="-1" dirty="0">
                <a:solidFill>
                  <a:srgbClr val="8B8B8B"/>
                </a:solidFill>
                <a:latin typeface="Calibri"/>
              </a:rPr>
              <a:t>OBS Alexanderstraße</a:t>
            </a:r>
            <a:endParaRPr lang="de-DE" sz="3200" b="0" strike="noStrike" spc="-1" dirty="0">
              <a:latin typeface="Arial"/>
            </a:endParaRPr>
          </a:p>
        </p:txBody>
      </p:sp>
      <p:pic>
        <p:nvPicPr>
          <p:cNvPr id="84" name="Picture 4" descr="C:\Users\Grit\AppData\Local\Microsoft\Windows\Temporary Internet Files\Content.IE5\SILYBH2F\MC900338456[1].wmf"/>
          <p:cNvPicPr/>
          <p:nvPr/>
        </p:nvPicPr>
        <p:blipFill>
          <a:blip r:embed="rId2"/>
          <a:stretch/>
        </p:blipFill>
        <p:spPr>
          <a:xfrm>
            <a:off x="7164360" y="4437000"/>
            <a:ext cx="1809360" cy="1809360"/>
          </a:xfrm>
          <a:prstGeom prst="rect">
            <a:avLst/>
          </a:prstGeom>
          <a:ln>
            <a:noFill/>
          </a:ln>
        </p:spPr>
      </p:pic>
      <p:pic>
        <p:nvPicPr>
          <p:cNvPr id="85" name="Picture 5" descr="C:\Users\Grit\AppData\Local\Microsoft\Windows\Temporary Internet Files\Content.IE5\AUVBIUPY\MC900195420[1].wmf"/>
          <p:cNvPicPr/>
          <p:nvPr/>
        </p:nvPicPr>
        <p:blipFill>
          <a:blip r:embed="rId3"/>
          <a:stretch/>
        </p:blipFill>
        <p:spPr>
          <a:xfrm>
            <a:off x="539640" y="4720680"/>
            <a:ext cx="1511640" cy="1607040"/>
          </a:xfrm>
          <a:prstGeom prst="rect">
            <a:avLst/>
          </a:prstGeom>
          <a:ln>
            <a:noFill/>
          </a:ln>
        </p:spPr>
      </p:pic>
      <p:pic>
        <p:nvPicPr>
          <p:cNvPr id="87" name="Picture 7" descr="C:\Users\Grit\AppData\Local\Microsoft\Windows\Temporary Internet Files\Content.IE5\SILYBH2F\MC900424026[1].wmf"/>
          <p:cNvPicPr/>
          <p:nvPr/>
        </p:nvPicPr>
        <p:blipFill>
          <a:blip r:embed="rId4"/>
          <a:stretch/>
        </p:blipFill>
        <p:spPr>
          <a:xfrm>
            <a:off x="3852000" y="0"/>
            <a:ext cx="1218960" cy="1784160"/>
          </a:xfrm>
          <a:prstGeom prst="rect">
            <a:avLst/>
          </a:prstGeom>
          <a:ln>
            <a:noFill/>
          </a:ln>
        </p:spPr>
      </p:pic>
      <p:pic>
        <p:nvPicPr>
          <p:cNvPr id="88" name="Picture 9" descr="http://t3.gstatic.com/images?q=tbn:ANd9GcT7qFOKwS8Fy_R4GQuDwuvVL5uq76jCBPb7u7qkuvLuFuPgiBnFMQ"/>
          <p:cNvPicPr/>
          <p:nvPr/>
        </p:nvPicPr>
        <p:blipFill>
          <a:blip r:embed="rId5"/>
          <a:stretch/>
        </p:blipFill>
        <p:spPr>
          <a:xfrm>
            <a:off x="307800" y="2439720"/>
            <a:ext cx="1649520" cy="1223640"/>
          </a:xfrm>
          <a:prstGeom prst="rect">
            <a:avLst/>
          </a:prstGeom>
          <a:ln>
            <a:noFill/>
          </a:ln>
        </p:spPr>
      </p:pic>
      <p:pic>
        <p:nvPicPr>
          <p:cNvPr id="89" name="Picture 11" descr="http://t0.gstatic.com/images?q=tbn:ANd9GcR_XgZBj_mAIzLP_G8O6mkoMj92vsLYXXXP1kxgbUstUfn8ISCAfg"/>
          <p:cNvPicPr/>
          <p:nvPr/>
        </p:nvPicPr>
        <p:blipFill>
          <a:blip r:embed="rId6"/>
          <a:stretch/>
        </p:blipFill>
        <p:spPr>
          <a:xfrm>
            <a:off x="7020360" y="2493000"/>
            <a:ext cx="1941840" cy="1223640"/>
          </a:xfrm>
          <a:prstGeom prst="rect">
            <a:avLst/>
          </a:prstGeom>
          <a:ln>
            <a:noFill/>
          </a:ln>
        </p:spPr>
      </p:pic>
      <p:sp>
        <p:nvSpPr>
          <p:cNvPr id="90" name="CustomShape 3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1" name="CustomShape 4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" name="CustomShape 5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" name="CustomShape 6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4" name="CustomShape 7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" name="CustomShape 8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6" name="Picture 25" descr="http://www.niedernhausen-aktuell.de/upload/style/pflege.gif"/>
          <p:cNvPicPr/>
          <p:nvPr/>
        </p:nvPicPr>
        <p:blipFill>
          <a:blip r:embed="rId7"/>
          <a:stretch/>
        </p:blipFill>
        <p:spPr>
          <a:xfrm>
            <a:off x="606506" y="257995"/>
            <a:ext cx="2267280" cy="1537920"/>
          </a:xfrm>
          <a:prstGeom prst="rect">
            <a:avLst/>
          </a:prstGeom>
          <a:ln>
            <a:noFill/>
          </a:ln>
        </p:spPr>
      </p:pic>
      <p:pic>
        <p:nvPicPr>
          <p:cNvPr id="97" name="Picture 27" descr="http://t1.gstatic.com/images?q=tbn:ANd9GcTtEClBIMGekGapgLJd6IZRMPeK4O-VaV658ADxnAqo6rTuUDRQKA"/>
          <p:cNvPicPr/>
          <p:nvPr/>
        </p:nvPicPr>
        <p:blipFill>
          <a:blip r:embed="rId8"/>
          <a:stretch/>
        </p:blipFill>
        <p:spPr>
          <a:xfrm>
            <a:off x="3420000" y="4509000"/>
            <a:ext cx="2138760" cy="1728000"/>
          </a:xfrm>
          <a:prstGeom prst="rect">
            <a:avLst/>
          </a:prstGeom>
          <a:ln>
            <a:noFill/>
          </a:ln>
        </p:spPr>
      </p:pic>
      <p:sp>
        <p:nvSpPr>
          <p:cNvPr id="98" name="TextShape 9"/>
          <p:cNvSpPr txBox="1"/>
          <p:nvPr/>
        </p:nvSpPr>
        <p:spPr>
          <a:xfrm>
            <a:off x="6248520" y="6492960"/>
            <a:ext cx="289512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</a:rPr>
              <a:t>Profilbildung der OBS Alexanderstraße</a:t>
            </a:r>
            <a:endParaRPr lang="de-DE" sz="1200" b="0" strike="noStrike" spc="-1">
              <a:latin typeface="Times New Roman"/>
            </a:endParaRPr>
          </a:p>
        </p:txBody>
      </p:sp>
      <p:pic>
        <p:nvPicPr>
          <p:cNvPr id="3" name="Grafik 2" descr="Ein Bild, das Kleidung, Person, Mann, Menschliches Gesicht enthält.&#10;&#10;Automatisch generierte Beschreibung">
            <a:extLst>
              <a:ext uri="{FF2B5EF4-FFF2-40B4-BE49-F238E27FC236}">
                <a16:creationId xmlns:a16="http://schemas.microsoft.com/office/drawing/2014/main" id="{D758BC96-8A88-75A7-E5C3-4EB9DE64225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0"/>
              </a:ext>
            </a:extLst>
          </a:blip>
          <a:stretch>
            <a:fillRect/>
          </a:stretch>
        </p:blipFill>
        <p:spPr>
          <a:xfrm>
            <a:off x="6476040" y="357626"/>
            <a:ext cx="2061454" cy="136893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de-DE" sz="2200" b="0" strike="noStrike" spc="-1" dirty="0">
                <a:solidFill>
                  <a:srgbClr val="000000"/>
                </a:solidFill>
                <a:latin typeface="Calibri"/>
              </a:rPr>
              <a:t>Das Profil Gesundheit und Soziales wird 4-stündig in der Woche unterrichtet und setzt sich aus vier Modulen zusammen.</a:t>
            </a:r>
          </a:p>
        </p:txBody>
      </p:sp>
      <p:graphicFrame>
        <p:nvGraphicFramePr>
          <p:cNvPr id="105" name="Inhaltsplatzhalter 3"/>
          <p:cNvGraphicFramePr/>
          <p:nvPr/>
        </p:nvGraphicFramePr>
        <p:xfrm>
          <a:off x="323640" y="1628640"/>
          <a:ext cx="8686440" cy="48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6" name="TextShape 2"/>
          <p:cNvSpPr txBox="1"/>
          <p:nvPr/>
        </p:nvSpPr>
        <p:spPr>
          <a:xfrm>
            <a:off x="6248520" y="6492960"/>
            <a:ext cx="289512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</a:rPr>
              <a:t>Profilbildung der OBS Alexanderstraße</a:t>
            </a:r>
            <a:endParaRPr lang="de-DE" sz="1200" b="0" strike="noStrike" spc="-1">
              <a:latin typeface="Times New Roman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Text Box 3">
            <a:extLst>
              <a:ext uri="{FF2B5EF4-FFF2-40B4-BE49-F238E27FC236}">
                <a16:creationId xmlns:a16="http://schemas.microsoft.com/office/drawing/2014/main" id="{7B06273F-2B9C-49EE-6C91-CFC7D9A31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28800"/>
            <a:ext cx="8229600" cy="457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609600" indent="-608013" eaLnBrk="0" hangingPunct="0"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1363" indent="-284163" eaLnBrk="0" hangingPunct="0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209800" indent="-379413" eaLnBrk="0" hangingPunct="0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667000" indent="-379413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3124200" indent="-379413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581400" indent="-379413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4038600" indent="-379413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lvl="1" eaLnBrk="1" hangingPunct="1">
              <a:spcBef>
                <a:spcPts val="600"/>
              </a:spcBef>
              <a:buFont typeface="Times New Roman" panose="02020603050405020304" pitchFamily="18" charset="0"/>
              <a:buAutoNum type="arabicPeriod"/>
            </a:pPr>
            <a:endParaRPr lang="de-DE" altLang="de-DE" sz="2400" b="1" dirty="0"/>
          </a:p>
          <a:p>
            <a:pPr lvl="1" eaLnBrk="1" hangingPunct="1">
              <a:spcBef>
                <a:spcPts val="600"/>
              </a:spcBef>
              <a:buFont typeface="Times New Roman" panose="02020603050405020304" pitchFamily="18" charset="0"/>
              <a:buAutoNum type="arabicPeriod"/>
            </a:pPr>
            <a:r>
              <a:rPr lang="de-DE" altLang="de-DE" sz="2400" b="1" dirty="0"/>
              <a:t>Berufe im Bereich Gesundheit und Soziales</a:t>
            </a:r>
            <a:br>
              <a:rPr lang="de-DE" altLang="de-DE" sz="2400" b="1" dirty="0"/>
            </a:br>
            <a:r>
              <a:rPr lang="de-DE" altLang="de-DE" sz="2400" b="1" dirty="0"/>
              <a:t> </a:t>
            </a:r>
          </a:p>
          <a:p>
            <a:pPr lvl="1" eaLnBrk="1" hangingPunct="1">
              <a:spcBef>
                <a:spcPts val="600"/>
              </a:spcBef>
              <a:buFont typeface="Times New Roman" panose="02020603050405020304" pitchFamily="18" charset="0"/>
              <a:buAutoNum type="arabicPeriod"/>
            </a:pPr>
            <a:r>
              <a:rPr lang="de-DE" altLang="de-DE" sz="2400" b="1" dirty="0"/>
              <a:t>Fähig- und Fertigkeiten in den Berufsfeldern G&amp;S</a:t>
            </a:r>
            <a:br>
              <a:rPr lang="de-DE" altLang="de-DE" sz="2400" b="1" dirty="0"/>
            </a:br>
            <a:r>
              <a:rPr lang="de-DE" altLang="de-DE" sz="2400" dirty="0"/>
              <a:t> </a:t>
            </a:r>
          </a:p>
          <a:p>
            <a:pPr lvl="1" eaLnBrk="1" hangingPunct="1">
              <a:spcBef>
                <a:spcPts val="600"/>
              </a:spcBef>
              <a:buFont typeface="Times New Roman" panose="02020603050405020304" pitchFamily="18" charset="0"/>
              <a:buAutoNum type="arabicPeriod"/>
            </a:pPr>
            <a:r>
              <a:rPr lang="de-DE" altLang="de-DE" sz="2400" b="1" dirty="0"/>
              <a:t>Lernen – ein Leben lang</a:t>
            </a:r>
            <a:br>
              <a:rPr lang="de-DE" altLang="de-DE" sz="2400" b="1" dirty="0"/>
            </a:br>
            <a:endParaRPr lang="de-DE" altLang="de-DE" sz="2400" b="1" dirty="0"/>
          </a:p>
          <a:p>
            <a:pPr lvl="1" eaLnBrk="1" hangingPunct="1">
              <a:spcBef>
                <a:spcPts val="600"/>
              </a:spcBef>
              <a:buFont typeface="Times New Roman" panose="02020603050405020304" pitchFamily="18" charset="0"/>
              <a:buAutoNum type="arabicPeriod"/>
            </a:pPr>
            <a:r>
              <a:rPr lang="de-DE" altLang="de-DE" sz="2400" b="1" dirty="0"/>
              <a:t>Vereinbarkeit von Beruf und Privatem</a:t>
            </a:r>
            <a:br>
              <a:rPr lang="de-DE" altLang="de-DE" sz="2400" b="1" dirty="0"/>
            </a:br>
            <a:r>
              <a:rPr lang="de-DE" altLang="de-DE" sz="2400" dirty="0"/>
              <a:t> </a:t>
            </a:r>
          </a:p>
          <a:p>
            <a:pPr lvl="1" eaLnBrk="1" hangingPunct="1">
              <a:spcBef>
                <a:spcPts val="600"/>
              </a:spcBef>
              <a:buFont typeface="Times New Roman" panose="02020603050405020304" pitchFamily="18" charset="0"/>
              <a:buAutoNum type="arabicPeriod"/>
            </a:pPr>
            <a:r>
              <a:rPr lang="de-DE" altLang="de-DE" sz="2400" b="1" dirty="0"/>
              <a:t>Qualifikation für Europa</a:t>
            </a:r>
            <a:br>
              <a:rPr lang="de-DE" altLang="de-DE" sz="2400" b="1" dirty="0"/>
            </a:br>
            <a:endParaRPr lang="de-DE" altLang="de-DE" sz="2400" b="1" dirty="0"/>
          </a:p>
          <a:p>
            <a:pPr eaLnBrk="1" hangingPunct="1">
              <a:lnSpc>
                <a:spcPct val="90000"/>
              </a:lnSpc>
              <a:spcBef>
                <a:spcPts val="275"/>
              </a:spcBef>
              <a:buClrTx/>
              <a:buFontTx/>
              <a:buNone/>
            </a:pPr>
            <a:endParaRPr lang="de-DE" altLang="de-DE" sz="1100" b="1" dirty="0">
              <a:solidFill>
                <a:srgbClr val="009900"/>
              </a:solidFill>
            </a:endParaRPr>
          </a:p>
          <a:p>
            <a:pPr lvl="4" eaLnBrk="1" hangingPunct="1">
              <a:lnSpc>
                <a:spcPct val="90000"/>
              </a:lnSpc>
              <a:buClrTx/>
              <a:buFontTx/>
              <a:buNone/>
            </a:pPr>
            <a:r>
              <a:rPr lang="de-DE" altLang="de-DE" sz="1100" b="1" dirty="0"/>
              <a:t>		</a:t>
            </a:r>
            <a:r>
              <a:rPr lang="de-DE" altLang="de-DE" b="1" dirty="0"/>
              <a:t>			</a:t>
            </a:r>
          </a:p>
        </p:txBody>
      </p:sp>
      <p:sp>
        <p:nvSpPr>
          <p:cNvPr id="140292" name="Fußzeilenplatzhalter 5">
            <a:extLst>
              <a:ext uri="{FF2B5EF4-FFF2-40B4-BE49-F238E27FC236}">
                <a16:creationId xmlns:a16="http://schemas.microsoft.com/office/drawing/2014/main" id="{5EAB260E-3E82-3A7D-31F9-3F7B792860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0" y="6381750"/>
            <a:ext cx="91424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 kern="12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Arial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>
              <a:defRPr/>
            </a:pPr>
            <a:r>
              <a:rPr lang="de-DE" dirty="0"/>
              <a:t>									</a:t>
            </a:r>
          </a:p>
          <a:p>
            <a:pPr algn="ctr">
              <a:defRPr/>
            </a:pPr>
            <a:r>
              <a:rPr lang="de-DE" dirty="0"/>
              <a:t>			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A51FBAEA-8832-D7B4-B993-BA166A7175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7075"/>
            <a:ext cx="9144000" cy="11255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anchor="ctr"/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b="1" dirty="0"/>
              <a:t>Themenblöcke des 1. Moduls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b="1" dirty="0"/>
              <a:t>„Persönliche und berufliche Perspektiven“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B3A2C7"/>
          </a:solidFill>
          <a:ln>
            <a:solidFill>
              <a:srgbClr val="8064A2"/>
            </a:solidFill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3200" b="0" strike="noStrike" spc="-1" dirty="0">
                <a:solidFill>
                  <a:srgbClr val="000000"/>
                </a:solidFill>
                <a:latin typeface="+mj-lt"/>
              </a:rPr>
              <a:t>Themenblöcke des 2. Moduls „Sozialpädagogik“</a:t>
            </a:r>
          </a:p>
        </p:txBody>
      </p:sp>
      <p:sp>
        <p:nvSpPr>
          <p:cNvPr id="111" name="TextShape 2"/>
          <p:cNvSpPr txBox="1"/>
          <p:nvPr/>
        </p:nvSpPr>
        <p:spPr>
          <a:xfrm>
            <a:off x="457200" y="2136913"/>
            <a:ext cx="8229240" cy="4086466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260" indent="-342900">
              <a:spcBef>
                <a:spcPts val="641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de-DE" sz="2000" b="1" dirty="0"/>
              <a:t>Chancen und Herausforderungen familiärer Lebensformen und Lebenswelten als Grundlage sozialpädagogischer Handlungsfelder </a:t>
            </a:r>
          </a:p>
          <a:p>
            <a:pPr marL="343260" indent="-342900">
              <a:spcBef>
                <a:spcPts val="641"/>
              </a:spcBef>
              <a:buClr>
                <a:srgbClr val="000000"/>
              </a:buClr>
              <a:buFont typeface="+mj-lt"/>
              <a:buAutoNum type="arabicPeriod"/>
            </a:pPr>
            <a:endParaRPr lang="de-DE" sz="2000" b="1" dirty="0"/>
          </a:p>
          <a:p>
            <a:pPr marL="343260" indent="-342900">
              <a:spcBef>
                <a:spcPts val="641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de-DE" sz="2000" b="1" dirty="0"/>
              <a:t>Die Bedeutung und die Notwendigkeit von Erziehung für den Menschen </a:t>
            </a:r>
            <a:br>
              <a:rPr lang="de-DE" sz="2000" b="1" dirty="0"/>
            </a:br>
            <a:endParaRPr lang="de-DE" sz="2000" dirty="0"/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de-DE" sz="2000" b="1" dirty="0"/>
              <a:t>Kindertageseinrichtungen als soziale Einrichtungen - Funktionen und Aufgaben </a:t>
            </a:r>
            <a:endParaRPr lang="de-DE" sz="2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TextShape 3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</a:rPr>
              <a:t>Profilbildung der OBS Alexanderstraße</a:t>
            </a:r>
            <a:endParaRPr lang="de-DE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A4A7E1A-8AFE-3FB8-1775-33F6914EA1C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solidFill>
            <a:srgbClr val="BF2F00"/>
          </a:solidFill>
        </p:spPr>
        <p:txBody>
          <a:bodyPr/>
          <a:lstStyle/>
          <a:p>
            <a:pPr algn="ctr" eaLnBrk="1" hangingPunct="1"/>
            <a:r>
              <a:rPr lang="de-DE" altLang="de-DE" sz="3200" b="1" dirty="0"/>
              <a:t>Themenblöcke des 3. Moduls „Gesundheit und Pflege“</a:t>
            </a:r>
            <a:endParaRPr lang="de-DE" altLang="de-DE" sz="3200" dirty="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0520776-2FEF-15B7-2D14-C2DEE624C89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78925"/>
            <a:ext cx="8229600" cy="4186925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Tx/>
              <a:buNone/>
            </a:pPr>
            <a:endParaRPr lang="de-DE" altLang="de-DE" sz="3600" b="1" dirty="0"/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endParaRPr lang="de-DE" altLang="de-DE" sz="1800" dirty="0"/>
          </a:p>
          <a:p>
            <a:pPr marL="400050" lvl="1" indent="0" eaLnBrk="1" hangingPunct="1">
              <a:lnSpc>
                <a:spcPct val="80000"/>
              </a:lnSpc>
              <a:buFontTx/>
              <a:buNone/>
            </a:pPr>
            <a:r>
              <a:rPr lang="de-DE" altLang="de-DE" b="1" dirty="0"/>
              <a:t>1. Grundlagen Gesundheit und Pflege</a:t>
            </a:r>
          </a:p>
          <a:p>
            <a:pPr marL="400050" lvl="1" indent="0" eaLnBrk="1" hangingPunct="1">
              <a:lnSpc>
                <a:spcPct val="80000"/>
              </a:lnSpc>
              <a:buFontTx/>
              <a:buNone/>
            </a:pPr>
            <a:br>
              <a:rPr lang="de-DE" altLang="de-DE" b="1" dirty="0"/>
            </a:br>
            <a:endParaRPr lang="de-DE" altLang="de-DE" b="1" dirty="0"/>
          </a:p>
          <a:p>
            <a:pPr marL="400050" lvl="1" indent="0" eaLnBrk="1" hangingPunct="1">
              <a:lnSpc>
                <a:spcPct val="80000"/>
              </a:lnSpc>
              <a:buFontTx/>
              <a:buNone/>
            </a:pPr>
            <a:r>
              <a:rPr lang="de-DE" altLang="de-DE" b="1" dirty="0"/>
              <a:t>2. Leben und Gesundheit</a:t>
            </a:r>
          </a:p>
          <a:p>
            <a:pPr marL="400050" lvl="1" indent="0" eaLnBrk="1" hangingPunct="1">
              <a:lnSpc>
                <a:spcPct val="80000"/>
              </a:lnSpc>
              <a:buFontTx/>
              <a:buNone/>
            </a:pPr>
            <a:endParaRPr lang="de-DE" altLang="de-DE" b="1" dirty="0"/>
          </a:p>
          <a:p>
            <a:pPr marL="400050" lvl="1" indent="0" eaLnBrk="1" hangingPunct="1">
              <a:lnSpc>
                <a:spcPct val="80000"/>
              </a:lnSpc>
              <a:buFontTx/>
              <a:buNone/>
            </a:pPr>
            <a:endParaRPr lang="de-DE" altLang="de-DE" b="1" dirty="0"/>
          </a:p>
          <a:p>
            <a:pPr marL="400050" lvl="1" indent="0" eaLnBrk="1" hangingPunct="1">
              <a:lnSpc>
                <a:spcPct val="80000"/>
              </a:lnSpc>
              <a:buFontTx/>
              <a:buNone/>
            </a:pPr>
            <a:r>
              <a:rPr lang="de-DE" altLang="de-DE" b="1" dirty="0"/>
              <a:t>3. Assistenz und Pflege</a:t>
            </a:r>
          </a:p>
          <a:p>
            <a:pPr marL="2133600" lvl="4" indent="-304800" eaLnBrk="1" hangingPunct="1">
              <a:lnSpc>
                <a:spcPct val="80000"/>
              </a:lnSpc>
              <a:buFontTx/>
              <a:buNone/>
            </a:pPr>
            <a:r>
              <a:rPr lang="de-DE" altLang="de-DE" sz="1600" b="1" dirty="0"/>
              <a:t>						</a:t>
            </a:r>
            <a:endParaRPr lang="de-DE" altLang="de-DE" sz="1800" dirty="0"/>
          </a:p>
          <a:p>
            <a:pPr marL="2133600" lvl="4" indent="-304800" eaLnBrk="1" hangingPunct="1">
              <a:lnSpc>
                <a:spcPct val="80000"/>
              </a:lnSpc>
              <a:buFontTx/>
              <a:buNone/>
            </a:pPr>
            <a:endParaRPr lang="de-DE" altLang="de-DE" sz="1800" dirty="0"/>
          </a:p>
        </p:txBody>
      </p:sp>
      <p:sp>
        <p:nvSpPr>
          <p:cNvPr id="8196" name="Fußzeilenplatzhalter 5">
            <a:extLst>
              <a:ext uri="{FF2B5EF4-FFF2-40B4-BE49-F238E27FC236}">
                <a16:creationId xmlns:a16="http://schemas.microsoft.com/office/drawing/2014/main" id="{22B4DD7D-5CF9-0DFD-0A52-1A960E3C89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0" y="6381750"/>
            <a:ext cx="9144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de-DE" altLang="de-DE" dirty="0"/>
              <a:t>					</a:t>
            </a:r>
          </a:p>
          <a:p>
            <a:pPr>
              <a:defRPr/>
            </a:pPr>
            <a:r>
              <a:rPr lang="de-DE" altLang="de-DE" dirty="0"/>
              <a:t>		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el 1">
            <a:extLst>
              <a:ext uri="{FF2B5EF4-FFF2-40B4-BE49-F238E27FC236}">
                <a16:creationId xmlns:a16="http://schemas.microsoft.com/office/drawing/2014/main" id="{2F647C6D-0B8E-B37B-A1F2-984CF8AB4FF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de-DE" altLang="de-DE" sz="3200" dirty="0"/>
              <a:t>Themenblöcke des 4. Moduls </a:t>
            </a:r>
            <a:br>
              <a:rPr lang="de-DE" altLang="de-DE" sz="3200" dirty="0"/>
            </a:br>
            <a:r>
              <a:rPr lang="de-DE" altLang="de-DE" sz="3200" dirty="0"/>
              <a:t>„Ernährung und Hauswirtschaft“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5E7C48-9B5A-9EBB-64BF-961BD9E60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83139"/>
            <a:ext cx="8229600" cy="4543023"/>
          </a:xfrm>
        </p:spPr>
        <p:txBody>
          <a:bodyPr>
            <a:noAutofit/>
          </a:bodyPr>
          <a:lstStyle/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  <a:defRPr/>
            </a:pPr>
            <a:endParaRPr lang="de-DE" sz="1800" b="1" dirty="0">
              <a:ea typeface="Times New Roman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  <a:defRPr/>
            </a:pPr>
            <a:endParaRPr lang="de-DE" sz="1800" b="1" dirty="0">
              <a:ea typeface="Times New Roman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  <a:defRPr/>
            </a:pPr>
            <a:r>
              <a:rPr lang="de-DE" sz="2400" b="1" dirty="0">
                <a:ea typeface="Times New Roman"/>
                <a:cs typeface="Times New Roman"/>
              </a:rPr>
              <a:t>Grundlagen der Lebensmittelherstellung</a:t>
            </a:r>
            <a:br>
              <a:rPr lang="de-DE" sz="2400" b="1" dirty="0">
                <a:solidFill>
                  <a:srgbClr val="666699"/>
                </a:solidFill>
                <a:ea typeface="Times New Roman"/>
                <a:cs typeface="Times New Roman"/>
              </a:rPr>
            </a:br>
            <a:endParaRPr lang="de-DE" sz="2400" b="1" dirty="0">
              <a:solidFill>
                <a:srgbClr val="0033CC"/>
              </a:solidFill>
              <a:ea typeface="Times New Roman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  <a:defRPr/>
            </a:pPr>
            <a:r>
              <a:rPr lang="de-DE" sz="2400" b="1" dirty="0">
                <a:ea typeface="Times New Roman"/>
                <a:cs typeface="Times New Roman"/>
              </a:rPr>
              <a:t>Verbraucherschutz und Lebensmittelrecht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457200" algn="l"/>
              </a:tabLst>
              <a:defRPr/>
            </a:pPr>
            <a:endParaRPr lang="de-DE" sz="2400" b="1" dirty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457200" algn="l"/>
              </a:tabLst>
              <a:defRPr/>
            </a:pPr>
            <a:r>
              <a:rPr lang="de-DE" sz="2400" b="1" dirty="0">
                <a:ea typeface="Times New Roman"/>
                <a:cs typeface="Times New Roman"/>
              </a:rPr>
              <a:t>3. Professionelle Versorgung</a:t>
            </a:r>
            <a:endParaRPr lang="de-DE" sz="24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  <a:defRPr/>
            </a:pPr>
            <a:endParaRPr lang="de-DE" sz="1100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BBF289E-E8A4-BBF5-04FE-90CA8C7671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6742113"/>
            <a:ext cx="9144000" cy="11588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de-DE" dirty="0"/>
              <a:t>					</a:t>
            </a:r>
          </a:p>
          <a:p>
            <a:pPr eaLnBrk="1" hangingPunct="1">
              <a:defRPr/>
            </a:pPr>
            <a:r>
              <a:rPr lang="de-DE" dirty="0"/>
              <a:t>			</a:t>
            </a:r>
          </a:p>
          <a:p>
            <a:pPr eaLnBrk="1" hangingPunct="1">
              <a:defRPr/>
            </a:pPr>
            <a:endParaRPr lang="de-D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4400" b="0" strike="noStrike" spc="-1">
                <a:solidFill>
                  <a:srgbClr val="376092"/>
                </a:solidFill>
                <a:latin typeface="Calibri"/>
              </a:rPr>
              <a:t>Leistungsbewertung</a:t>
            </a:r>
            <a:endParaRPr lang="de-DE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TextShape 2"/>
          <p:cNvSpPr txBox="1"/>
          <p:nvPr/>
        </p:nvSpPr>
        <p:spPr>
          <a:xfrm>
            <a:off x="457200" y="1600200"/>
            <a:ext cx="8229240" cy="2922104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lang="de-DE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lang="de-DE" sz="3200" b="0" strike="noStrike" spc="-1" dirty="0">
                <a:solidFill>
                  <a:srgbClr val="000000"/>
                </a:solidFill>
                <a:latin typeface="Calibri"/>
              </a:rPr>
              <a:t>Die Leistungsbewertung erschließt sich aus der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lang="de-DE" sz="3200" b="0" strike="noStrike" spc="-1" dirty="0">
                <a:solidFill>
                  <a:srgbClr val="000000"/>
                </a:solidFill>
                <a:latin typeface="Calibri"/>
              </a:rPr>
              <a:t>mündlichen Mitarbeit, den schriftlichen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lang="de-DE" sz="3200" b="0" strike="noStrike" spc="-1" dirty="0">
                <a:solidFill>
                  <a:srgbClr val="000000"/>
                </a:solidFill>
                <a:latin typeface="Calibri"/>
              </a:rPr>
              <a:t>Ergebnissen sowie dem praktischen Handeln.</a:t>
            </a:r>
          </a:p>
        </p:txBody>
      </p:sp>
      <p:sp>
        <p:nvSpPr>
          <p:cNvPr id="121" name="TextShape 3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</a:rPr>
              <a:t>Profilbildung der OBS Alexanderstraße</a:t>
            </a:r>
            <a:endParaRPr lang="de-DE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841AF1E9-B231-D6E3-6D43-1F44EFD52F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 eaLnBrk="1" hangingPunct="1"/>
            <a:r>
              <a:rPr lang="de-DE" altLang="de-DE" sz="2800" b="1" dirty="0"/>
              <a:t>Beispiel für die Bewertung des Moduls </a:t>
            </a:r>
            <a:br>
              <a:rPr lang="de-DE" altLang="de-DE" sz="2800" b="1" dirty="0"/>
            </a:br>
            <a:r>
              <a:rPr lang="de-DE" altLang="de-DE" sz="2800" b="1" dirty="0"/>
              <a:t>Ernährung und HW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1C7B671A-2196-2A43-25A8-FE219B8D1D0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91822"/>
            <a:ext cx="7786688" cy="5034342"/>
          </a:xfrm>
          <a:solidFill>
            <a:schemeClr val="bg1"/>
          </a:solidFill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de-DE" sz="2400" b="1" dirty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de-DE" sz="2400" b="1" dirty="0"/>
              <a:t>Schriftliche Lernkontrollen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de-DE" sz="8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de-DE" sz="1800" b="1" dirty="0"/>
              <a:t>Tests (1-2)				20%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1800" b="1" dirty="0"/>
              <a:t>Protokollführung  (1-2)			15% </a:t>
            </a:r>
          </a:p>
          <a:p>
            <a:pPr eaLnBrk="1" hangingPunct="1">
              <a:lnSpc>
                <a:spcPct val="80000"/>
              </a:lnSpc>
              <a:defRPr/>
            </a:pPr>
            <a:endParaRPr lang="de-DE" sz="1800" b="1" dirty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de-DE" sz="2400" b="1" dirty="0"/>
              <a:t>Mündliche und andere fachspezifische Leistungen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de-DE" sz="8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de-DE" sz="1800" b="1" dirty="0"/>
              <a:t>Mündliche Beteiligung 			15%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1800" b="1" dirty="0"/>
              <a:t>Lebensmittel vorstellen (EA/PA)	15%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1800" b="1" dirty="0"/>
              <a:t>Mappenführung 			15%		</a:t>
            </a:r>
            <a:br>
              <a:rPr lang="de-DE" sz="1800" b="1" dirty="0"/>
            </a:br>
            <a:endParaRPr lang="de-DE" sz="18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de-DE" sz="1800" b="1" dirty="0"/>
              <a:t>Praxis in der Lehrküche 		20%</a:t>
            </a:r>
          </a:p>
          <a:p>
            <a:pPr eaLnBrk="1" hangingPunct="1">
              <a:lnSpc>
                <a:spcPct val="80000"/>
              </a:lnSpc>
              <a:defRPr/>
            </a:pPr>
            <a:endParaRPr lang="de-DE" sz="1800" b="1" dirty="0"/>
          </a:p>
        </p:txBody>
      </p:sp>
      <p:sp>
        <p:nvSpPr>
          <p:cNvPr id="5" name="Fußzeilenplatzhalter 5">
            <a:extLst>
              <a:ext uri="{FF2B5EF4-FFF2-40B4-BE49-F238E27FC236}">
                <a16:creationId xmlns:a16="http://schemas.microsoft.com/office/drawing/2014/main" id="{5141FB83-029C-D43E-5E5B-9DD09963AD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de-DE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de-DE" dirty="0"/>
              <a:t>									</a:t>
            </a:r>
          </a:p>
          <a:p>
            <a:pPr eaLnBrk="1" hangingPunct="1">
              <a:defRPr/>
            </a:pPr>
            <a:r>
              <a:rPr lang="de-DE" dirty="0"/>
              <a:t>			</a:t>
            </a:r>
          </a:p>
          <a:p>
            <a:pPr eaLnBrk="1" hangingPunct="1">
              <a:defRPr/>
            </a:pPr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332</Words>
  <Application>Microsoft Macintosh PowerPoint</Application>
  <PresentationFormat>Bildschirmpräsentation (4:3)</PresentationFormat>
  <Paragraphs>77</Paragraphs>
  <Slides>8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Office</vt:lpstr>
      <vt:lpstr>Office Theme</vt:lpstr>
      <vt:lpstr>Office</vt:lpstr>
      <vt:lpstr>PowerPoint-Präsentation</vt:lpstr>
      <vt:lpstr>PowerPoint-Präsentation</vt:lpstr>
      <vt:lpstr>PowerPoint-Präsentation</vt:lpstr>
      <vt:lpstr>PowerPoint-Präsentation</vt:lpstr>
      <vt:lpstr>Themenblöcke des 3. Moduls „Gesundheit und Pflege“</vt:lpstr>
      <vt:lpstr>Themenblöcke des 4. Moduls  „Ernährung und Hauswirtschaft“ </vt:lpstr>
      <vt:lpstr>PowerPoint-Präsentation</vt:lpstr>
      <vt:lpstr>Beispiel für die Bewertung des Moduls  Ernährung und HW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 Gesundheit und Soziales</dc:title>
  <dc:subject/>
  <dc:creator>Grit</dc:creator>
  <dc:description/>
  <cp:lastModifiedBy>sandra.lindenberg@agc-ol.de</cp:lastModifiedBy>
  <cp:revision>43</cp:revision>
  <dcterms:created xsi:type="dcterms:W3CDTF">2013-04-24T09:37:21Z</dcterms:created>
  <dcterms:modified xsi:type="dcterms:W3CDTF">2023-06-01T18:32:21Z</dcterms:modified>
  <dc:language>de-DE</dc:language>
</cp:coreProperties>
</file>